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mov" ContentType="video/quicktime"/>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494" r:id="rId3"/>
    <p:sldId id="493" r:id="rId4"/>
    <p:sldId id="257" r:id="rId5"/>
    <p:sldId id="354" r:id="rId6"/>
    <p:sldId id="356" r:id="rId7"/>
    <p:sldId id="358" r:id="rId8"/>
    <p:sldId id="339" r:id="rId9"/>
    <p:sldId id="310" r:id="rId10"/>
    <p:sldId id="366" r:id="rId11"/>
    <p:sldId id="495" r:id="rId12"/>
    <p:sldId id="325" r:id="rId13"/>
    <p:sldId id="326" r:id="rId14"/>
    <p:sldId id="367" r:id="rId15"/>
    <p:sldId id="474" r:id="rId16"/>
    <p:sldId id="368" r:id="rId17"/>
    <p:sldId id="319" r:id="rId18"/>
    <p:sldId id="320" r:id="rId19"/>
    <p:sldId id="327" r:id="rId20"/>
    <p:sldId id="361" r:id="rId21"/>
    <p:sldId id="362" r:id="rId22"/>
    <p:sldId id="363" r:id="rId23"/>
    <p:sldId id="364" r:id="rId24"/>
    <p:sldId id="369" r:id="rId25"/>
    <p:sldId id="266" r:id="rId26"/>
    <p:sldId id="370" r:id="rId27"/>
    <p:sldId id="267" r:id="rId28"/>
    <p:sldId id="328" r:id="rId29"/>
    <p:sldId id="329" r:id="rId30"/>
    <p:sldId id="332" r:id="rId31"/>
    <p:sldId id="333" r:id="rId32"/>
    <p:sldId id="371" r:id="rId33"/>
    <p:sldId id="262" r:id="rId34"/>
    <p:sldId id="259" r:id="rId35"/>
    <p:sldId id="265" r:id="rId36"/>
    <p:sldId id="270" r:id="rId37"/>
    <p:sldId id="334" r:id="rId38"/>
    <p:sldId id="335" r:id="rId39"/>
    <p:sldId id="336" r:id="rId40"/>
    <p:sldId id="372" r:id="rId41"/>
    <p:sldId id="496" r:id="rId42"/>
    <p:sldId id="304" r:id="rId43"/>
    <p:sldId id="419" r:id="rId44"/>
    <p:sldId id="484" r:id="rId45"/>
    <p:sldId id="425" r:id="rId46"/>
    <p:sldId id="420" r:id="rId47"/>
    <p:sldId id="344" r:id="rId48"/>
    <p:sldId id="345" r:id="rId49"/>
    <p:sldId id="347" r:id="rId50"/>
    <p:sldId id="350" r:id="rId51"/>
    <p:sldId id="353" r:id="rId52"/>
    <p:sldId id="492" r:id="rId53"/>
    <p:sldId id="497" r:id="rId54"/>
    <p:sldId id="483" r:id="rId55"/>
    <p:sldId id="258" r:id="rId56"/>
    <p:sldId id="476" r:id="rId57"/>
    <p:sldId id="477" r:id="rId58"/>
    <p:sldId id="480" r:id="rId59"/>
    <p:sldId id="479" r:id="rId60"/>
    <p:sldId id="498" r:id="rId61"/>
    <p:sldId id="485"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14" autoAdjust="0"/>
    <p:restoredTop sz="94660"/>
  </p:normalViewPr>
  <p:slideViewPr>
    <p:cSldViewPr snapToGrid="0">
      <p:cViewPr varScale="1">
        <p:scale>
          <a:sx n="73" d="100"/>
          <a:sy n="73" d="100"/>
        </p:scale>
        <p:origin x="-624"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5D687F-1942-40FC-BFA5-030A1F9290F5}" type="datetimeFigureOut">
              <a:rPr lang="en-US" smtClean="0"/>
              <a:pPr/>
              <a:t>11/8/2018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0ED148-2585-4351-92BB-B44FFF629A36}" type="slidenum">
              <a:rPr lang="en-US" smtClean="0"/>
              <a:pPr/>
              <a:t>‹#›</a:t>
            </a:fld>
            <a:endParaRPr lang="en-US"/>
          </a:p>
        </p:txBody>
      </p:sp>
    </p:spTree>
    <p:extLst>
      <p:ext uri="{BB962C8B-B14F-4D97-AF65-F5344CB8AC3E}">
        <p14:creationId xmlns:p14="http://schemas.microsoft.com/office/powerpoint/2010/main" xmlns="" val="1528204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83FAA0-82F7-4AEC-9FE8-DBC84F1DA8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605258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low satisfaction rates in XPAND due primarily to permeation in v 2.0 and 2.5 TEs</a:t>
            </a:r>
          </a:p>
          <a:p>
            <a:r>
              <a:rPr lang="en-US" dirty="0"/>
              <a:t>XPAND II utilized v 2.5 </a:t>
            </a:r>
          </a:p>
        </p:txBody>
      </p:sp>
      <p:sp>
        <p:nvSpPr>
          <p:cNvPr id="4" name="Slide Number Placeholder 3"/>
          <p:cNvSpPr>
            <a:spLocks noGrp="1"/>
          </p:cNvSpPr>
          <p:nvPr>
            <p:ph type="sldNum" sz="quarter" idx="10"/>
          </p:nvPr>
        </p:nvSpPr>
        <p:spPr/>
        <p:txBody>
          <a:bodyPr/>
          <a:lstStyle/>
          <a:p>
            <a:fld id="{D183FAA0-82F7-4AEC-9FE8-DBC84F1DA8C0}" type="slidenum">
              <a:rPr lang="en-US" smtClean="0"/>
              <a:pPr/>
              <a:t>45</a:t>
            </a:fld>
            <a:endParaRPr lang="en-US"/>
          </a:p>
        </p:txBody>
      </p:sp>
    </p:spTree>
    <p:extLst>
      <p:ext uri="{BB962C8B-B14F-4D97-AF65-F5344CB8AC3E}">
        <p14:creationId xmlns:p14="http://schemas.microsoft.com/office/powerpoint/2010/main" xmlns="" val="1649096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83FAA0-82F7-4AEC-9FE8-DBC84F1DA8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227436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1022E2-DA8C-4D2C-AD9B-9459AAEF62E5}" type="slidenum">
              <a:rPr lang="en-US" smtClean="0"/>
              <a:pPr/>
              <a:t>52</a:t>
            </a:fld>
            <a:endParaRPr lang="en-US"/>
          </a:p>
        </p:txBody>
      </p:sp>
    </p:spTree>
    <p:extLst>
      <p:ext uri="{BB962C8B-B14F-4D97-AF65-F5344CB8AC3E}">
        <p14:creationId xmlns:p14="http://schemas.microsoft.com/office/powerpoint/2010/main" xmlns="" val="3063007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80F8F9-3159-49BD-B1FD-A66E6726BA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39DA509-FC9F-4D77-8F9F-6138976999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810CD29-D243-4EFA-A795-2BC7E5FF8626}"/>
              </a:ext>
            </a:extLst>
          </p:cNvPr>
          <p:cNvSpPr>
            <a:spLocks noGrp="1"/>
          </p:cNvSpPr>
          <p:nvPr>
            <p:ph type="dt" sz="half" idx="10"/>
          </p:nvPr>
        </p:nvSpPr>
        <p:spPr/>
        <p:txBody>
          <a:bodyPr/>
          <a:lstStyle/>
          <a:p>
            <a:fld id="{10EDFA30-BB34-4A0C-BA9F-BC613863BE89}" type="datetimeFigureOut">
              <a:rPr lang="en-US" smtClean="0"/>
              <a:pPr/>
              <a:t>11/8/2018</a:t>
            </a:fld>
            <a:endParaRPr lang="en-US"/>
          </a:p>
        </p:txBody>
      </p:sp>
      <p:sp>
        <p:nvSpPr>
          <p:cNvPr id="5" name="Footer Placeholder 4">
            <a:extLst>
              <a:ext uri="{FF2B5EF4-FFF2-40B4-BE49-F238E27FC236}">
                <a16:creationId xmlns:a16="http://schemas.microsoft.com/office/drawing/2014/main" xmlns="" id="{2F6016A5-15E8-4156-83D1-F3DFB342E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46C4F68-AF28-4E55-B3CB-B5EDFC16BB82}"/>
              </a:ext>
            </a:extLst>
          </p:cNvPr>
          <p:cNvSpPr>
            <a:spLocks noGrp="1"/>
          </p:cNvSpPr>
          <p:nvPr>
            <p:ph type="sldNum" sz="quarter" idx="12"/>
          </p:nvPr>
        </p:nvSpPr>
        <p:spPr/>
        <p:txBody>
          <a:bodyPr/>
          <a:lstStyle/>
          <a:p>
            <a:fld id="{C1912889-49DD-4A5F-8C93-22A4B548F632}" type="slidenum">
              <a:rPr lang="en-US" smtClean="0"/>
              <a:pPr/>
              <a:t>‹#›</a:t>
            </a:fld>
            <a:endParaRPr lang="en-US"/>
          </a:p>
        </p:txBody>
      </p:sp>
    </p:spTree>
    <p:extLst>
      <p:ext uri="{BB962C8B-B14F-4D97-AF65-F5344CB8AC3E}">
        <p14:creationId xmlns:p14="http://schemas.microsoft.com/office/powerpoint/2010/main" xmlns="" val="4115828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800864-BE6A-4878-BDFC-2B56E0678A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1A2668E-F133-45CC-97B5-C90D17A9B30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A7103A1-2127-4B86-83BE-16768D7A6C50}"/>
              </a:ext>
            </a:extLst>
          </p:cNvPr>
          <p:cNvSpPr>
            <a:spLocks noGrp="1"/>
          </p:cNvSpPr>
          <p:nvPr>
            <p:ph type="dt" sz="half" idx="10"/>
          </p:nvPr>
        </p:nvSpPr>
        <p:spPr/>
        <p:txBody>
          <a:bodyPr/>
          <a:lstStyle/>
          <a:p>
            <a:fld id="{10EDFA30-BB34-4A0C-BA9F-BC613863BE89}" type="datetimeFigureOut">
              <a:rPr lang="en-US" smtClean="0"/>
              <a:pPr/>
              <a:t>11/8/2018</a:t>
            </a:fld>
            <a:endParaRPr lang="en-US"/>
          </a:p>
        </p:txBody>
      </p:sp>
      <p:sp>
        <p:nvSpPr>
          <p:cNvPr id="5" name="Footer Placeholder 4">
            <a:extLst>
              <a:ext uri="{FF2B5EF4-FFF2-40B4-BE49-F238E27FC236}">
                <a16:creationId xmlns:a16="http://schemas.microsoft.com/office/drawing/2014/main" xmlns="" id="{A9601A04-324F-4DC9-9EB4-FA6A05EEE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C487EFA-9A53-4B71-BFB3-27B1B9CCD4AB}"/>
              </a:ext>
            </a:extLst>
          </p:cNvPr>
          <p:cNvSpPr>
            <a:spLocks noGrp="1"/>
          </p:cNvSpPr>
          <p:nvPr>
            <p:ph type="sldNum" sz="quarter" idx="12"/>
          </p:nvPr>
        </p:nvSpPr>
        <p:spPr/>
        <p:txBody>
          <a:bodyPr/>
          <a:lstStyle/>
          <a:p>
            <a:fld id="{C1912889-49DD-4A5F-8C93-22A4B548F632}" type="slidenum">
              <a:rPr lang="en-US" smtClean="0"/>
              <a:pPr/>
              <a:t>‹#›</a:t>
            </a:fld>
            <a:endParaRPr lang="en-US"/>
          </a:p>
        </p:txBody>
      </p:sp>
    </p:spTree>
    <p:extLst>
      <p:ext uri="{BB962C8B-B14F-4D97-AF65-F5344CB8AC3E}">
        <p14:creationId xmlns:p14="http://schemas.microsoft.com/office/powerpoint/2010/main" xmlns="" val="3054777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A1862D0-31A3-4327-8439-D96775513A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B7879A0-6F23-415B-AC86-E09110BAD7E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02FA2CF-A219-4F29-9F87-4A00375BA263}"/>
              </a:ext>
            </a:extLst>
          </p:cNvPr>
          <p:cNvSpPr>
            <a:spLocks noGrp="1"/>
          </p:cNvSpPr>
          <p:nvPr>
            <p:ph type="dt" sz="half" idx="10"/>
          </p:nvPr>
        </p:nvSpPr>
        <p:spPr/>
        <p:txBody>
          <a:bodyPr/>
          <a:lstStyle/>
          <a:p>
            <a:fld id="{10EDFA30-BB34-4A0C-BA9F-BC613863BE89}" type="datetimeFigureOut">
              <a:rPr lang="en-US" smtClean="0"/>
              <a:pPr/>
              <a:t>11/8/2018</a:t>
            </a:fld>
            <a:endParaRPr lang="en-US"/>
          </a:p>
        </p:txBody>
      </p:sp>
      <p:sp>
        <p:nvSpPr>
          <p:cNvPr id="5" name="Footer Placeholder 4">
            <a:extLst>
              <a:ext uri="{FF2B5EF4-FFF2-40B4-BE49-F238E27FC236}">
                <a16:creationId xmlns:a16="http://schemas.microsoft.com/office/drawing/2014/main" xmlns="" id="{9A6FD6A0-ADB1-411F-9946-C63C4D8E5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758002-2FDA-468F-9449-24C9B8DADBB4}"/>
              </a:ext>
            </a:extLst>
          </p:cNvPr>
          <p:cNvSpPr>
            <a:spLocks noGrp="1"/>
          </p:cNvSpPr>
          <p:nvPr>
            <p:ph type="sldNum" sz="quarter" idx="12"/>
          </p:nvPr>
        </p:nvSpPr>
        <p:spPr/>
        <p:txBody>
          <a:bodyPr/>
          <a:lstStyle/>
          <a:p>
            <a:fld id="{C1912889-49DD-4A5F-8C93-22A4B548F632}" type="slidenum">
              <a:rPr lang="en-US" smtClean="0"/>
              <a:pPr/>
              <a:t>‹#›</a:t>
            </a:fld>
            <a:endParaRPr lang="en-US"/>
          </a:p>
        </p:txBody>
      </p:sp>
    </p:spTree>
    <p:extLst>
      <p:ext uri="{BB962C8B-B14F-4D97-AF65-F5344CB8AC3E}">
        <p14:creationId xmlns:p14="http://schemas.microsoft.com/office/powerpoint/2010/main" xmlns="" val="1946872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A90C5A-9020-4026-8BF1-C09772BBE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CE404C1-D9CD-4EE1-B2BE-243FF8357CE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60E749-C32E-4702-8E76-439D03290632}"/>
              </a:ext>
            </a:extLst>
          </p:cNvPr>
          <p:cNvSpPr>
            <a:spLocks noGrp="1"/>
          </p:cNvSpPr>
          <p:nvPr>
            <p:ph type="dt" sz="half" idx="10"/>
          </p:nvPr>
        </p:nvSpPr>
        <p:spPr/>
        <p:txBody>
          <a:bodyPr/>
          <a:lstStyle/>
          <a:p>
            <a:fld id="{10EDFA30-BB34-4A0C-BA9F-BC613863BE89}" type="datetimeFigureOut">
              <a:rPr lang="en-US" smtClean="0"/>
              <a:pPr/>
              <a:t>11/8/2018</a:t>
            </a:fld>
            <a:endParaRPr lang="en-US"/>
          </a:p>
        </p:txBody>
      </p:sp>
      <p:sp>
        <p:nvSpPr>
          <p:cNvPr id="5" name="Footer Placeholder 4">
            <a:extLst>
              <a:ext uri="{FF2B5EF4-FFF2-40B4-BE49-F238E27FC236}">
                <a16:creationId xmlns:a16="http://schemas.microsoft.com/office/drawing/2014/main" xmlns="" id="{A1F9B30A-4E10-40BF-B3D7-B95FCF6F13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3D043CB-0C7C-4422-8675-A9B3A80D6034}"/>
              </a:ext>
            </a:extLst>
          </p:cNvPr>
          <p:cNvSpPr>
            <a:spLocks noGrp="1"/>
          </p:cNvSpPr>
          <p:nvPr>
            <p:ph type="sldNum" sz="quarter" idx="12"/>
          </p:nvPr>
        </p:nvSpPr>
        <p:spPr/>
        <p:txBody>
          <a:bodyPr/>
          <a:lstStyle/>
          <a:p>
            <a:fld id="{C1912889-49DD-4A5F-8C93-22A4B548F632}" type="slidenum">
              <a:rPr lang="en-US" smtClean="0"/>
              <a:pPr/>
              <a:t>‹#›</a:t>
            </a:fld>
            <a:endParaRPr lang="en-US"/>
          </a:p>
        </p:txBody>
      </p:sp>
    </p:spTree>
    <p:extLst>
      <p:ext uri="{BB962C8B-B14F-4D97-AF65-F5344CB8AC3E}">
        <p14:creationId xmlns:p14="http://schemas.microsoft.com/office/powerpoint/2010/main" xmlns="" val="601098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DC8FA2-73C4-4170-8F1D-5B161BB5AF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43D5999-79EE-402B-82A9-5418005663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5F30AFB-4A9A-494F-9F56-706A5FA42E47}"/>
              </a:ext>
            </a:extLst>
          </p:cNvPr>
          <p:cNvSpPr>
            <a:spLocks noGrp="1"/>
          </p:cNvSpPr>
          <p:nvPr>
            <p:ph type="dt" sz="half" idx="10"/>
          </p:nvPr>
        </p:nvSpPr>
        <p:spPr/>
        <p:txBody>
          <a:bodyPr/>
          <a:lstStyle/>
          <a:p>
            <a:fld id="{10EDFA30-BB34-4A0C-BA9F-BC613863BE89}" type="datetimeFigureOut">
              <a:rPr lang="en-US" smtClean="0"/>
              <a:pPr/>
              <a:t>11/8/2018</a:t>
            </a:fld>
            <a:endParaRPr lang="en-US"/>
          </a:p>
        </p:txBody>
      </p:sp>
      <p:sp>
        <p:nvSpPr>
          <p:cNvPr id="5" name="Footer Placeholder 4">
            <a:extLst>
              <a:ext uri="{FF2B5EF4-FFF2-40B4-BE49-F238E27FC236}">
                <a16:creationId xmlns:a16="http://schemas.microsoft.com/office/drawing/2014/main" xmlns="" id="{E837C016-A968-4D8A-8A06-2FC77F5B8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CC791E8-6FC8-4AF0-8E2D-26C2C4F5F0F9}"/>
              </a:ext>
            </a:extLst>
          </p:cNvPr>
          <p:cNvSpPr>
            <a:spLocks noGrp="1"/>
          </p:cNvSpPr>
          <p:nvPr>
            <p:ph type="sldNum" sz="quarter" idx="12"/>
          </p:nvPr>
        </p:nvSpPr>
        <p:spPr/>
        <p:txBody>
          <a:bodyPr/>
          <a:lstStyle/>
          <a:p>
            <a:fld id="{C1912889-49DD-4A5F-8C93-22A4B548F632}" type="slidenum">
              <a:rPr lang="en-US" smtClean="0"/>
              <a:pPr/>
              <a:t>‹#›</a:t>
            </a:fld>
            <a:endParaRPr lang="en-US"/>
          </a:p>
        </p:txBody>
      </p:sp>
    </p:spTree>
    <p:extLst>
      <p:ext uri="{BB962C8B-B14F-4D97-AF65-F5344CB8AC3E}">
        <p14:creationId xmlns:p14="http://schemas.microsoft.com/office/powerpoint/2010/main" xmlns="" val="284946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4DBC96-3147-4162-8586-1EED76A845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B7F8784-3730-44D0-BB21-0FE7CE6A48B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FB51460-10F0-47EE-A199-FC527E853AC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6607759-E5E2-4850-90A4-4E4E41527C03}"/>
              </a:ext>
            </a:extLst>
          </p:cNvPr>
          <p:cNvSpPr>
            <a:spLocks noGrp="1"/>
          </p:cNvSpPr>
          <p:nvPr>
            <p:ph type="dt" sz="half" idx="10"/>
          </p:nvPr>
        </p:nvSpPr>
        <p:spPr/>
        <p:txBody>
          <a:bodyPr/>
          <a:lstStyle/>
          <a:p>
            <a:fld id="{10EDFA30-BB34-4A0C-BA9F-BC613863BE89}" type="datetimeFigureOut">
              <a:rPr lang="en-US" smtClean="0"/>
              <a:pPr/>
              <a:t>11/8/2018</a:t>
            </a:fld>
            <a:endParaRPr lang="en-US"/>
          </a:p>
        </p:txBody>
      </p:sp>
      <p:sp>
        <p:nvSpPr>
          <p:cNvPr id="6" name="Footer Placeholder 5">
            <a:extLst>
              <a:ext uri="{FF2B5EF4-FFF2-40B4-BE49-F238E27FC236}">
                <a16:creationId xmlns:a16="http://schemas.microsoft.com/office/drawing/2014/main" xmlns="" id="{A2E2FCB0-CEB2-4128-9807-77C669717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D3128E7-ECCB-496D-94F7-15951B23E9FF}"/>
              </a:ext>
            </a:extLst>
          </p:cNvPr>
          <p:cNvSpPr>
            <a:spLocks noGrp="1"/>
          </p:cNvSpPr>
          <p:nvPr>
            <p:ph type="sldNum" sz="quarter" idx="12"/>
          </p:nvPr>
        </p:nvSpPr>
        <p:spPr/>
        <p:txBody>
          <a:bodyPr/>
          <a:lstStyle/>
          <a:p>
            <a:fld id="{C1912889-49DD-4A5F-8C93-22A4B548F632}" type="slidenum">
              <a:rPr lang="en-US" smtClean="0"/>
              <a:pPr/>
              <a:t>‹#›</a:t>
            </a:fld>
            <a:endParaRPr lang="en-US"/>
          </a:p>
        </p:txBody>
      </p:sp>
    </p:spTree>
    <p:extLst>
      <p:ext uri="{BB962C8B-B14F-4D97-AF65-F5344CB8AC3E}">
        <p14:creationId xmlns:p14="http://schemas.microsoft.com/office/powerpoint/2010/main" xmlns="" val="2355599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B80C7A-C4B5-4ADD-814E-5471AB8F10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36F5106-6454-4AC3-B813-AB01C3396E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7E5384C-1C05-45ED-8AA1-6F458FE016D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A40FD86-3137-4BD0-B64E-1D588B79D9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04F45C7D-3F14-4E6D-81E5-DC2CD4ADE7E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C7E806A-538B-42B7-9688-3A12859163D7}"/>
              </a:ext>
            </a:extLst>
          </p:cNvPr>
          <p:cNvSpPr>
            <a:spLocks noGrp="1"/>
          </p:cNvSpPr>
          <p:nvPr>
            <p:ph type="dt" sz="half" idx="10"/>
          </p:nvPr>
        </p:nvSpPr>
        <p:spPr/>
        <p:txBody>
          <a:bodyPr/>
          <a:lstStyle/>
          <a:p>
            <a:fld id="{10EDFA30-BB34-4A0C-BA9F-BC613863BE89}" type="datetimeFigureOut">
              <a:rPr lang="en-US" smtClean="0"/>
              <a:pPr/>
              <a:t>11/8/2018</a:t>
            </a:fld>
            <a:endParaRPr lang="en-US"/>
          </a:p>
        </p:txBody>
      </p:sp>
      <p:sp>
        <p:nvSpPr>
          <p:cNvPr id="8" name="Footer Placeholder 7">
            <a:extLst>
              <a:ext uri="{FF2B5EF4-FFF2-40B4-BE49-F238E27FC236}">
                <a16:creationId xmlns:a16="http://schemas.microsoft.com/office/drawing/2014/main" xmlns="" id="{490FDC14-9F11-4CC6-8F1E-7F1440DAA3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D33D134-852D-4E5D-B21E-85106B4F8CE4}"/>
              </a:ext>
            </a:extLst>
          </p:cNvPr>
          <p:cNvSpPr>
            <a:spLocks noGrp="1"/>
          </p:cNvSpPr>
          <p:nvPr>
            <p:ph type="sldNum" sz="quarter" idx="12"/>
          </p:nvPr>
        </p:nvSpPr>
        <p:spPr/>
        <p:txBody>
          <a:bodyPr/>
          <a:lstStyle/>
          <a:p>
            <a:fld id="{C1912889-49DD-4A5F-8C93-22A4B548F632}" type="slidenum">
              <a:rPr lang="en-US" smtClean="0"/>
              <a:pPr/>
              <a:t>‹#›</a:t>
            </a:fld>
            <a:endParaRPr lang="en-US"/>
          </a:p>
        </p:txBody>
      </p:sp>
    </p:spTree>
    <p:extLst>
      <p:ext uri="{BB962C8B-B14F-4D97-AF65-F5344CB8AC3E}">
        <p14:creationId xmlns:p14="http://schemas.microsoft.com/office/powerpoint/2010/main" xmlns="" val="8913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1B390B-25B7-454B-9606-A95E496409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04F19FC-B421-414E-BB93-DB429BF5B8DD}"/>
              </a:ext>
            </a:extLst>
          </p:cNvPr>
          <p:cNvSpPr>
            <a:spLocks noGrp="1"/>
          </p:cNvSpPr>
          <p:nvPr>
            <p:ph type="dt" sz="half" idx="10"/>
          </p:nvPr>
        </p:nvSpPr>
        <p:spPr/>
        <p:txBody>
          <a:bodyPr/>
          <a:lstStyle/>
          <a:p>
            <a:fld id="{10EDFA30-BB34-4A0C-BA9F-BC613863BE89}" type="datetimeFigureOut">
              <a:rPr lang="en-US" smtClean="0"/>
              <a:pPr/>
              <a:t>11/8/2018</a:t>
            </a:fld>
            <a:endParaRPr lang="en-US"/>
          </a:p>
        </p:txBody>
      </p:sp>
      <p:sp>
        <p:nvSpPr>
          <p:cNvPr id="4" name="Footer Placeholder 3">
            <a:extLst>
              <a:ext uri="{FF2B5EF4-FFF2-40B4-BE49-F238E27FC236}">
                <a16:creationId xmlns:a16="http://schemas.microsoft.com/office/drawing/2014/main" xmlns="" id="{AF0EEF4E-9040-4891-9E1F-EB4CC0762C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D68E6ED-C99E-4C18-A895-654D130DFC07}"/>
              </a:ext>
            </a:extLst>
          </p:cNvPr>
          <p:cNvSpPr>
            <a:spLocks noGrp="1"/>
          </p:cNvSpPr>
          <p:nvPr>
            <p:ph type="sldNum" sz="quarter" idx="12"/>
          </p:nvPr>
        </p:nvSpPr>
        <p:spPr/>
        <p:txBody>
          <a:bodyPr/>
          <a:lstStyle/>
          <a:p>
            <a:fld id="{C1912889-49DD-4A5F-8C93-22A4B548F632}" type="slidenum">
              <a:rPr lang="en-US" smtClean="0"/>
              <a:pPr/>
              <a:t>‹#›</a:t>
            </a:fld>
            <a:endParaRPr lang="en-US"/>
          </a:p>
        </p:txBody>
      </p:sp>
    </p:spTree>
    <p:extLst>
      <p:ext uri="{BB962C8B-B14F-4D97-AF65-F5344CB8AC3E}">
        <p14:creationId xmlns:p14="http://schemas.microsoft.com/office/powerpoint/2010/main" xmlns="" val="1725953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41B20CC-983C-4783-A6AE-C12BC0E88F9E}"/>
              </a:ext>
            </a:extLst>
          </p:cNvPr>
          <p:cNvSpPr>
            <a:spLocks noGrp="1"/>
          </p:cNvSpPr>
          <p:nvPr>
            <p:ph type="dt" sz="half" idx="10"/>
          </p:nvPr>
        </p:nvSpPr>
        <p:spPr/>
        <p:txBody>
          <a:bodyPr/>
          <a:lstStyle/>
          <a:p>
            <a:fld id="{10EDFA30-BB34-4A0C-BA9F-BC613863BE89}" type="datetimeFigureOut">
              <a:rPr lang="en-US" smtClean="0"/>
              <a:pPr/>
              <a:t>11/8/2018</a:t>
            </a:fld>
            <a:endParaRPr lang="en-US"/>
          </a:p>
        </p:txBody>
      </p:sp>
      <p:sp>
        <p:nvSpPr>
          <p:cNvPr id="3" name="Footer Placeholder 2">
            <a:extLst>
              <a:ext uri="{FF2B5EF4-FFF2-40B4-BE49-F238E27FC236}">
                <a16:creationId xmlns:a16="http://schemas.microsoft.com/office/drawing/2014/main" xmlns="" id="{3A9BCB5A-2F02-435D-A37F-EAAE89C2E2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980146A-49E2-4F2D-A432-F99A2C39438E}"/>
              </a:ext>
            </a:extLst>
          </p:cNvPr>
          <p:cNvSpPr>
            <a:spLocks noGrp="1"/>
          </p:cNvSpPr>
          <p:nvPr>
            <p:ph type="sldNum" sz="quarter" idx="12"/>
          </p:nvPr>
        </p:nvSpPr>
        <p:spPr/>
        <p:txBody>
          <a:bodyPr/>
          <a:lstStyle/>
          <a:p>
            <a:fld id="{C1912889-49DD-4A5F-8C93-22A4B548F632}" type="slidenum">
              <a:rPr lang="en-US" smtClean="0"/>
              <a:pPr/>
              <a:t>‹#›</a:t>
            </a:fld>
            <a:endParaRPr lang="en-US"/>
          </a:p>
        </p:txBody>
      </p:sp>
    </p:spTree>
    <p:extLst>
      <p:ext uri="{BB962C8B-B14F-4D97-AF65-F5344CB8AC3E}">
        <p14:creationId xmlns:p14="http://schemas.microsoft.com/office/powerpoint/2010/main" xmlns="" val="1342299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716C44-7A73-403E-B850-35C7DC623E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CAAD03D-8C80-474E-BE18-C6771F8346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D78588D-E7FE-4ED2-A20F-CEA484B26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BBA5816-352A-4325-8D71-1C0DF20453A0}"/>
              </a:ext>
            </a:extLst>
          </p:cNvPr>
          <p:cNvSpPr>
            <a:spLocks noGrp="1"/>
          </p:cNvSpPr>
          <p:nvPr>
            <p:ph type="dt" sz="half" idx="10"/>
          </p:nvPr>
        </p:nvSpPr>
        <p:spPr/>
        <p:txBody>
          <a:bodyPr/>
          <a:lstStyle/>
          <a:p>
            <a:fld id="{10EDFA30-BB34-4A0C-BA9F-BC613863BE89}" type="datetimeFigureOut">
              <a:rPr lang="en-US" smtClean="0"/>
              <a:pPr/>
              <a:t>11/8/2018</a:t>
            </a:fld>
            <a:endParaRPr lang="en-US"/>
          </a:p>
        </p:txBody>
      </p:sp>
      <p:sp>
        <p:nvSpPr>
          <p:cNvPr id="6" name="Footer Placeholder 5">
            <a:extLst>
              <a:ext uri="{FF2B5EF4-FFF2-40B4-BE49-F238E27FC236}">
                <a16:creationId xmlns:a16="http://schemas.microsoft.com/office/drawing/2014/main" xmlns="" id="{85566F1F-BDF5-4D85-8615-3C068D19AC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D6C95DD-1672-4622-A894-5B369AFDA827}"/>
              </a:ext>
            </a:extLst>
          </p:cNvPr>
          <p:cNvSpPr>
            <a:spLocks noGrp="1"/>
          </p:cNvSpPr>
          <p:nvPr>
            <p:ph type="sldNum" sz="quarter" idx="12"/>
          </p:nvPr>
        </p:nvSpPr>
        <p:spPr/>
        <p:txBody>
          <a:bodyPr/>
          <a:lstStyle/>
          <a:p>
            <a:fld id="{C1912889-49DD-4A5F-8C93-22A4B548F632}" type="slidenum">
              <a:rPr lang="en-US" smtClean="0"/>
              <a:pPr/>
              <a:t>‹#›</a:t>
            </a:fld>
            <a:endParaRPr lang="en-US"/>
          </a:p>
        </p:txBody>
      </p:sp>
    </p:spTree>
    <p:extLst>
      <p:ext uri="{BB962C8B-B14F-4D97-AF65-F5344CB8AC3E}">
        <p14:creationId xmlns:p14="http://schemas.microsoft.com/office/powerpoint/2010/main" xmlns="" val="75166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95B26B-2845-4918-BDA9-EAADF025B1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3C661D7-8E45-4A82-9BF8-571A7FDD86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6F78C50-AB35-49C2-A8E6-540B9DBDE9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25ECE33-E210-45C5-A13C-B995736FABA7}"/>
              </a:ext>
            </a:extLst>
          </p:cNvPr>
          <p:cNvSpPr>
            <a:spLocks noGrp="1"/>
          </p:cNvSpPr>
          <p:nvPr>
            <p:ph type="dt" sz="half" idx="10"/>
          </p:nvPr>
        </p:nvSpPr>
        <p:spPr/>
        <p:txBody>
          <a:bodyPr/>
          <a:lstStyle/>
          <a:p>
            <a:fld id="{10EDFA30-BB34-4A0C-BA9F-BC613863BE89}" type="datetimeFigureOut">
              <a:rPr lang="en-US" smtClean="0"/>
              <a:pPr/>
              <a:t>11/8/2018</a:t>
            </a:fld>
            <a:endParaRPr lang="en-US"/>
          </a:p>
        </p:txBody>
      </p:sp>
      <p:sp>
        <p:nvSpPr>
          <p:cNvPr id="6" name="Footer Placeholder 5">
            <a:extLst>
              <a:ext uri="{FF2B5EF4-FFF2-40B4-BE49-F238E27FC236}">
                <a16:creationId xmlns:a16="http://schemas.microsoft.com/office/drawing/2014/main" xmlns="" id="{1A311E3F-7DDD-47F4-B2BD-9D7E1BE657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5B5AB85-58BD-4D2B-96FE-542996196845}"/>
              </a:ext>
            </a:extLst>
          </p:cNvPr>
          <p:cNvSpPr>
            <a:spLocks noGrp="1"/>
          </p:cNvSpPr>
          <p:nvPr>
            <p:ph type="sldNum" sz="quarter" idx="12"/>
          </p:nvPr>
        </p:nvSpPr>
        <p:spPr/>
        <p:txBody>
          <a:bodyPr/>
          <a:lstStyle/>
          <a:p>
            <a:fld id="{C1912889-49DD-4A5F-8C93-22A4B548F632}" type="slidenum">
              <a:rPr lang="en-US" smtClean="0"/>
              <a:pPr/>
              <a:t>‹#›</a:t>
            </a:fld>
            <a:endParaRPr lang="en-US"/>
          </a:p>
        </p:txBody>
      </p:sp>
    </p:spTree>
    <p:extLst>
      <p:ext uri="{BB962C8B-B14F-4D97-AF65-F5344CB8AC3E}">
        <p14:creationId xmlns:p14="http://schemas.microsoft.com/office/powerpoint/2010/main" xmlns="" val="1115342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F99F74C-5EEE-424A-B495-A0CF8CB338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EBE969F-D31B-4DA0-B152-44FDAB471E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BE7CF5-D3D0-4E1F-A35C-73603EA773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DFA30-BB34-4A0C-BA9F-BC613863BE89}" type="datetimeFigureOut">
              <a:rPr lang="en-US" smtClean="0"/>
              <a:pPr/>
              <a:t>11/8/2018</a:t>
            </a:fld>
            <a:endParaRPr lang="en-US"/>
          </a:p>
        </p:txBody>
      </p:sp>
      <p:sp>
        <p:nvSpPr>
          <p:cNvPr id="5" name="Footer Placeholder 4">
            <a:extLst>
              <a:ext uri="{FF2B5EF4-FFF2-40B4-BE49-F238E27FC236}">
                <a16:creationId xmlns:a16="http://schemas.microsoft.com/office/drawing/2014/main" xmlns="" id="{08E55328-96CD-4D00-AAFF-28F2469F34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052484B-655F-4C45-8472-0DD9B57F75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912889-49DD-4A5F-8C93-22A4B548F632}" type="slidenum">
              <a:rPr lang="en-US" smtClean="0"/>
              <a:pPr/>
              <a:t>‹#›</a:t>
            </a:fld>
            <a:endParaRPr lang="en-US"/>
          </a:p>
        </p:txBody>
      </p:sp>
    </p:spTree>
    <p:extLst>
      <p:ext uri="{BB962C8B-B14F-4D97-AF65-F5344CB8AC3E}">
        <p14:creationId xmlns:p14="http://schemas.microsoft.com/office/powerpoint/2010/main" xmlns="" val="3205822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journals.lww.com/plasreconsurg/pages/default.aspx"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media" Target="../media/media1.mov"/><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jpe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1.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plasticsurgery.org/news/plastic-surgery-statistic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D4DC2C-25E4-4B5C-8E3D-50B9CAC80869}"/>
              </a:ext>
            </a:extLst>
          </p:cNvPr>
          <p:cNvSpPr>
            <a:spLocks noGrp="1"/>
          </p:cNvSpPr>
          <p:nvPr>
            <p:ph type="ctrTitle"/>
          </p:nvPr>
        </p:nvSpPr>
        <p:spPr>
          <a:xfrm>
            <a:off x="1586442" y="1363663"/>
            <a:ext cx="9144000" cy="2387600"/>
          </a:xfrm>
        </p:spPr>
        <p:txBody>
          <a:bodyPr>
            <a:normAutofit fontScale="90000"/>
          </a:bodyPr>
          <a:lstStyle/>
          <a:p>
            <a:r>
              <a:rPr lang="en-US" b="1" dirty="0">
                <a:effectLst>
                  <a:outerShdw blurRad="38100" dist="38100" dir="2700000" algn="tl">
                    <a:srgbClr val="000000">
                      <a:alpha val="43137"/>
                    </a:srgbClr>
                  </a:outerShdw>
                </a:effectLst>
              </a:rPr>
              <a:t>Innovations on breast reconstruction with tissue expanders</a:t>
            </a:r>
          </a:p>
        </p:txBody>
      </p:sp>
      <p:sp>
        <p:nvSpPr>
          <p:cNvPr id="3" name="Subtitle 2">
            <a:extLst>
              <a:ext uri="{FF2B5EF4-FFF2-40B4-BE49-F238E27FC236}">
                <a16:creationId xmlns:a16="http://schemas.microsoft.com/office/drawing/2014/main" xmlns="" id="{4F9A0C91-C396-4370-8AE6-86A96FD31B9E}"/>
              </a:ext>
            </a:extLst>
          </p:cNvPr>
          <p:cNvSpPr>
            <a:spLocks noGrp="1"/>
          </p:cNvSpPr>
          <p:nvPr>
            <p:ph type="subTitle" idx="1"/>
          </p:nvPr>
        </p:nvSpPr>
        <p:spPr>
          <a:xfrm>
            <a:off x="1524000" y="4516438"/>
            <a:ext cx="9144000" cy="1655762"/>
          </a:xfrm>
        </p:spPr>
        <p:txBody>
          <a:bodyPr/>
          <a:lstStyle/>
          <a:p>
            <a:r>
              <a:rPr lang="en-US" b="1" dirty="0"/>
              <a:t>Cristiano Boneti, MD, FACS</a:t>
            </a:r>
            <a:br>
              <a:rPr lang="en-US" b="1" dirty="0"/>
            </a:br>
            <a:r>
              <a:rPr lang="en-US" b="1" dirty="0"/>
              <a:t>Plastic Surgery and Oncology</a:t>
            </a:r>
            <a:br>
              <a:rPr lang="en-US" b="1" dirty="0"/>
            </a:br>
            <a:r>
              <a:rPr lang="en-US" b="1" dirty="0"/>
              <a:t>Cancer Institute of America, Los Angeles</a:t>
            </a:r>
          </a:p>
        </p:txBody>
      </p:sp>
      <p:sp>
        <p:nvSpPr>
          <p:cNvPr id="4" name="Title 5">
            <a:extLst>
              <a:ext uri="{FF2B5EF4-FFF2-40B4-BE49-F238E27FC236}">
                <a16:creationId xmlns:a16="http://schemas.microsoft.com/office/drawing/2014/main" xmlns="" id="{881DDCD9-92F8-4A5C-B059-CD476660C251}"/>
              </a:ext>
            </a:extLst>
          </p:cNvPr>
          <p:cNvSpPr txBox="1">
            <a:spLocks/>
          </p:cNvSpPr>
          <p:nvPr/>
        </p:nvSpPr>
        <p:spPr>
          <a:xfrm>
            <a:off x="874184" y="-125410"/>
            <a:ext cx="10568516" cy="9429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196" b="1" dirty="0">
                <a:effectLst>
                  <a:outerShdw blurRad="38100" dist="38100" dir="2700000" algn="tl">
                    <a:srgbClr val="000000">
                      <a:alpha val="43137"/>
                    </a:srgbClr>
                  </a:outerShdw>
                </a:effectLst>
              </a:rPr>
              <a:t>Annual Congress of National Cancer Institute – Cairo University</a:t>
            </a:r>
          </a:p>
        </p:txBody>
      </p:sp>
      <p:pic>
        <p:nvPicPr>
          <p:cNvPr id="5" name="Picture 4">
            <a:extLst>
              <a:ext uri="{FF2B5EF4-FFF2-40B4-BE49-F238E27FC236}">
                <a16:creationId xmlns:a16="http://schemas.microsoft.com/office/drawing/2014/main" xmlns="" id="{46DE155A-6870-457F-8A6B-4AB0D1CC2F6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30682752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FA09A4-A350-4D40-8ED9-4DF7A9AB1D5E}"/>
              </a:ext>
            </a:extLst>
          </p:cNvPr>
          <p:cNvSpPr>
            <a:spLocks noGrp="1"/>
          </p:cNvSpPr>
          <p:nvPr>
            <p:ph type="title"/>
          </p:nvPr>
        </p:nvSpPr>
        <p:spPr/>
        <p:txBody>
          <a:bodyPr/>
          <a:lstStyle/>
          <a:p>
            <a:r>
              <a:rPr lang="en-US" b="1" dirty="0"/>
              <a:t>Implant-Based Reconstruction</a:t>
            </a:r>
          </a:p>
        </p:txBody>
      </p:sp>
      <p:sp>
        <p:nvSpPr>
          <p:cNvPr id="3" name="Content Placeholder 2">
            <a:extLst>
              <a:ext uri="{FF2B5EF4-FFF2-40B4-BE49-F238E27FC236}">
                <a16:creationId xmlns:a16="http://schemas.microsoft.com/office/drawing/2014/main" xmlns="" id="{1BE20DBE-C073-4183-9EDB-FD85EE653609}"/>
              </a:ext>
            </a:extLst>
          </p:cNvPr>
          <p:cNvSpPr>
            <a:spLocks noGrp="1"/>
          </p:cNvSpPr>
          <p:nvPr>
            <p:ph idx="1"/>
          </p:nvPr>
        </p:nvSpPr>
        <p:spPr/>
        <p:txBody>
          <a:bodyPr>
            <a:normAutofit lnSpcReduction="10000"/>
          </a:bodyPr>
          <a:lstStyle/>
          <a:p>
            <a:r>
              <a:rPr lang="en-US" b="1" dirty="0"/>
              <a:t>Techniques</a:t>
            </a:r>
          </a:p>
          <a:p>
            <a:pPr lvl="1"/>
            <a:r>
              <a:rPr lang="en-US" b="1" dirty="0"/>
              <a:t>Total Submuscular </a:t>
            </a:r>
          </a:p>
          <a:p>
            <a:pPr lvl="2"/>
            <a:r>
              <a:rPr lang="en-US" b="1" dirty="0"/>
              <a:t>Highly Dependent On Patient Anatomy</a:t>
            </a:r>
          </a:p>
          <a:p>
            <a:pPr lvl="1"/>
            <a:endParaRPr lang="en-US" b="1" dirty="0"/>
          </a:p>
          <a:p>
            <a:pPr lvl="1"/>
            <a:r>
              <a:rPr lang="en-US" b="1" dirty="0"/>
              <a:t>Dual-Plane Submuscular</a:t>
            </a:r>
          </a:p>
          <a:p>
            <a:pPr lvl="2"/>
            <a:r>
              <a:rPr lang="en-US" b="1" dirty="0"/>
              <a:t>Better Lower Pole Expansion</a:t>
            </a:r>
          </a:p>
          <a:p>
            <a:pPr lvl="2"/>
            <a:r>
              <a:rPr lang="en-US" b="1" dirty="0"/>
              <a:t>Better Control Of Pocket Size</a:t>
            </a:r>
          </a:p>
          <a:p>
            <a:pPr lvl="2"/>
            <a:endParaRPr lang="en-US" b="1" dirty="0"/>
          </a:p>
          <a:p>
            <a:pPr lvl="1"/>
            <a:r>
              <a:rPr lang="en-US" b="1" dirty="0"/>
              <a:t>Prepectoral</a:t>
            </a:r>
          </a:p>
          <a:p>
            <a:pPr lvl="2"/>
            <a:r>
              <a:rPr lang="en-US" b="1" dirty="0"/>
              <a:t>Eliminates Animation Deformity</a:t>
            </a:r>
          </a:p>
          <a:p>
            <a:pPr lvl="2"/>
            <a:r>
              <a:rPr lang="en-US" b="1" dirty="0"/>
              <a:t>More “Natural” Look</a:t>
            </a:r>
          </a:p>
          <a:p>
            <a:pPr lvl="2"/>
            <a:r>
              <a:rPr lang="en-US" b="1" dirty="0"/>
              <a:t>Highly Dependent On Mastectomy Flap Perfusion</a:t>
            </a:r>
          </a:p>
        </p:txBody>
      </p:sp>
      <p:pic>
        <p:nvPicPr>
          <p:cNvPr id="4" name="Picture 3">
            <a:extLst>
              <a:ext uri="{FF2B5EF4-FFF2-40B4-BE49-F238E27FC236}">
                <a16:creationId xmlns:a16="http://schemas.microsoft.com/office/drawing/2014/main" xmlns="" id="{2CF2DE96-16C0-4E8D-AF86-186EE5C950C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2001189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94B6A9-4692-4273-87F3-C6F90E7499CC}"/>
              </a:ext>
            </a:extLst>
          </p:cNvPr>
          <p:cNvSpPr>
            <a:spLocks noGrp="1"/>
          </p:cNvSpPr>
          <p:nvPr>
            <p:ph type="title"/>
          </p:nvPr>
        </p:nvSpPr>
        <p:spPr/>
        <p:txBody>
          <a:bodyPr/>
          <a:lstStyle/>
          <a:p>
            <a:r>
              <a:rPr lang="en-US" b="1" dirty="0" err="1"/>
              <a:t>Prepectoral</a:t>
            </a:r>
            <a:r>
              <a:rPr lang="en-US" b="1" dirty="0"/>
              <a:t> Breast Reconstruction</a:t>
            </a:r>
          </a:p>
        </p:txBody>
      </p:sp>
      <p:sp>
        <p:nvSpPr>
          <p:cNvPr id="3" name="Content Placeholder 2">
            <a:extLst>
              <a:ext uri="{FF2B5EF4-FFF2-40B4-BE49-F238E27FC236}">
                <a16:creationId xmlns:a16="http://schemas.microsoft.com/office/drawing/2014/main" xmlns="" id="{8C13A603-3935-4E52-890C-8129F190181E}"/>
              </a:ext>
            </a:extLst>
          </p:cNvPr>
          <p:cNvSpPr>
            <a:spLocks noGrp="1"/>
          </p:cNvSpPr>
          <p:nvPr>
            <p:ph idx="1"/>
          </p:nvPr>
        </p:nvSpPr>
        <p:spPr/>
        <p:txBody>
          <a:bodyPr/>
          <a:lstStyle/>
          <a:p>
            <a:r>
              <a:rPr lang="en-US" dirty="0"/>
              <a:t>Create A Subcutaneous Pocket For The Implant</a:t>
            </a:r>
          </a:p>
          <a:p>
            <a:endParaRPr lang="en-US" dirty="0"/>
          </a:p>
          <a:p>
            <a:r>
              <a:rPr lang="en-US" dirty="0"/>
              <a:t>Covered And Supported By Acellular Dermal Matrix and Skin</a:t>
            </a:r>
          </a:p>
          <a:p>
            <a:endParaRPr lang="en-US" dirty="0"/>
          </a:p>
          <a:p>
            <a:r>
              <a:rPr lang="en-US" dirty="0"/>
              <a:t>No Dissection Of The Muscle</a:t>
            </a:r>
          </a:p>
        </p:txBody>
      </p:sp>
      <p:pic>
        <p:nvPicPr>
          <p:cNvPr id="4" name="Picture 3">
            <a:extLst>
              <a:ext uri="{FF2B5EF4-FFF2-40B4-BE49-F238E27FC236}">
                <a16:creationId xmlns:a16="http://schemas.microsoft.com/office/drawing/2014/main" xmlns="" id="{D0C7009E-579B-4096-BF5B-EF239E7E6B2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10627617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D271C1-DA3E-4404-8AEA-62DE06D862B6}"/>
              </a:ext>
            </a:extLst>
          </p:cNvPr>
          <p:cNvSpPr>
            <a:spLocks noGrp="1"/>
          </p:cNvSpPr>
          <p:nvPr>
            <p:ph type="title"/>
          </p:nvPr>
        </p:nvSpPr>
        <p:spPr/>
        <p:txBody>
          <a:bodyPr/>
          <a:lstStyle/>
          <a:p>
            <a:r>
              <a:rPr lang="en-US" b="1" dirty="0"/>
              <a:t>Total Submuscular Coverage</a:t>
            </a:r>
          </a:p>
        </p:txBody>
      </p:sp>
      <p:pic>
        <p:nvPicPr>
          <p:cNvPr id="5" name="Content Placeholder 4" descr="A picture containing person, indoor, carrot, holding&#10;&#10;Description generated with very high confidence">
            <a:extLst>
              <a:ext uri="{FF2B5EF4-FFF2-40B4-BE49-F238E27FC236}">
                <a16:creationId xmlns:a16="http://schemas.microsoft.com/office/drawing/2014/main" xmlns="" id="{43FB6B2B-B69C-47AE-8FD8-D9B25EEFC1CD}"/>
              </a:ext>
            </a:extLst>
          </p:cNvPr>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l="23769" t="7579" r="28921" b="18871"/>
          <a:stretch/>
        </p:blipFill>
        <p:spPr>
          <a:xfrm rot="5400000">
            <a:off x="6595796" y="1261798"/>
            <a:ext cx="5167311" cy="6025096"/>
          </a:xfrm>
        </p:spPr>
      </p:pic>
      <p:pic>
        <p:nvPicPr>
          <p:cNvPr id="7" name="Picture 6" descr="A picture containing food, indoor, table, sitting&#10;&#10;Description generated with high confidence">
            <a:extLst>
              <a:ext uri="{FF2B5EF4-FFF2-40B4-BE49-F238E27FC236}">
                <a16:creationId xmlns:a16="http://schemas.microsoft.com/office/drawing/2014/main" xmlns="" id="{644D9C83-0147-4B62-882A-7B1F5E4D0AD1}"/>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3051" t="8980" r="23429" b="7347"/>
          <a:stretch/>
        </p:blipFill>
        <p:spPr>
          <a:xfrm rot="5400000">
            <a:off x="453563" y="1134683"/>
            <a:ext cx="5257324" cy="6164451"/>
          </a:xfrm>
          <a:prstGeom prst="rect">
            <a:avLst/>
          </a:prstGeom>
        </p:spPr>
      </p:pic>
    </p:spTree>
    <p:extLst>
      <p:ext uri="{BB962C8B-B14F-4D97-AF65-F5344CB8AC3E}">
        <p14:creationId xmlns:p14="http://schemas.microsoft.com/office/powerpoint/2010/main" xmlns="" val="156067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891170-D7CC-4D8E-AE9F-837CF3D20E80}"/>
              </a:ext>
            </a:extLst>
          </p:cNvPr>
          <p:cNvSpPr>
            <a:spLocks noGrp="1"/>
          </p:cNvSpPr>
          <p:nvPr>
            <p:ph type="title"/>
          </p:nvPr>
        </p:nvSpPr>
        <p:spPr/>
        <p:txBody>
          <a:bodyPr/>
          <a:lstStyle/>
          <a:p>
            <a:r>
              <a:rPr lang="en-US" b="1" dirty="0"/>
              <a:t>Dual-Plane Submuscular Reconstruction</a:t>
            </a:r>
          </a:p>
        </p:txBody>
      </p:sp>
      <p:pic>
        <p:nvPicPr>
          <p:cNvPr id="5" name="Content Placeholder 4" descr="A close up of food&#10;&#10;Description generated with high confidence">
            <a:extLst>
              <a:ext uri="{FF2B5EF4-FFF2-40B4-BE49-F238E27FC236}">
                <a16:creationId xmlns:a16="http://schemas.microsoft.com/office/drawing/2014/main" xmlns="" id="{0E2BA51F-B808-43E1-8C0F-B48C27283A46}"/>
              </a:ext>
            </a:extLst>
          </p:cNvPr>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8492" r="9044"/>
          <a:stretch/>
        </p:blipFill>
        <p:spPr>
          <a:xfrm>
            <a:off x="0" y="1685083"/>
            <a:ext cx="5687736" cy="5172917"/>
          </a:xfrm>
        </p:spPr>
      </p:pic>
      <p:pic>
        <p:nvPicPr>
          <p:cNvPr id="7" name="Picture 6" descr="A picture containing person, indoor, clothing&#10;&#10;Description generated with very high confidence">
            <a:extLst>
              <a:ext uri="{FF2B5EF4-FFF2-40B4-BE49-F238E27FC236}">
                <a16:creationId xmlns:a16="http://schemas.microsoft.com/office/drawing/2014/main" xmlns="" id="{3871BBFA-69DB-4857-9E11-2BBA89ECEEEB}"/>
              </a:ext>
            </a:extLst>
          </p:cNvPr>
          <p:cNvPicPr>
            <a:picLocks noChangeAspect="1"/>
          </p:cNvPicPr>
          <p:nvPr/>
        </p:nvPicPr>
        <p:blipFill rotWithShape="1">
          <a:blip r:embed="rId3">
            <a:extLst>
              <a:ext uri="{28A0092B-C50C-407E-A947-70E740481C1C}">
                <a14:useLocalDpi xmlns:a14="http://schemas.microsoft.com/office/drawing/2010/main" xmlns="" val="0"/>
              </a:ext>
            </a:extLst>
          </a:blip>
          <a:srcRect r="5402"/>
          <a:stretch/>
        </p:blipFill>
        <p:spPr>
          <a:xfrm>
            <a:off x="5687735" y="1685083"/>
            <a:ext cx="6524671" cy="5172917"/>
          </a:xfrm>
          <a:prstGeom prst="rect">
            <a:avLst/>
          </a:prstGeom>
        </p:spPr>
      </p:pic>
    </p:spTree>
    <p:extLst>
      <p:ext uri="{BB962C8B-B14F-4D97-AF65-F5344CB8AC3E}">
        <p14:creationId xmlns:p14="http://schemas.microsoft.com/office/powerpoint/2010/main" xmlns="" val="8234519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7CB6EB-5A22-413B-A729-08C3AA335AA2}"/>
              </a:ext>
            </a:extLst>
          </p:cNvPr>
          <p:cNvSpPr>
            <a:spLocks noGrp="1"/>
          </p:cNvSpPr>
          <p:nvPr>
            <p:ph type="title"/>
          </p:nvPr>
        </p:nvSpPr>
        <p:spPr/>
        <p:txBody>
          <a:bodyPr/>
          <a:lstStyle/>
          <a:p>
            <a:r>
              <a:rPr lang="en-US" b="1" dirty="0"/>
              <a:t>Prepectoral Reconstruction </a:t>
            </a:r>
          </a:p>
        </p:txBody>
      </p:sp>
      <p:pic>
        <p:nvPicPr>
          <p:cNvPr id="5" name="Content Placeholder 4" descr="A picture containing person, indoor, clothing&#10;&#10;Description generated with high confidence">
            <a:extLst>
              <a:ext uri="{FF2B5EF4-FFF2-40B4-BE49-F238E27FC236}">
                <a16:creationId xmlns:a16="http://schemas.microsoft.com/office/drawing/2014/main" xmlns="" id="{B0218515-A7D6-4C26-92A5-97B484B59211}"/>
              </a:ext>
            </a:extLst>
          </p:cNvPr>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t="16561" r="23648" b="20109"/>
          <a:stretch/>
        </p:blipFill>
        <p:spPr>
          <a:xfrm>
            <a:off x="5361986" y="2013518"/>
            <a:ext cx="6830014" cy="4248863"/>
          </a:xfrm>
        </p:spPr>
      </p:pic>
      <p:pic>
        <p:nvPicPr>
          <p:cNvPr id="7" name="Picture 6" descr="A picture containing person, indoor, small&#10;&#10;Description generated with high confidence">
            <a:extLst>
              <a:ext uri="{FF2B5EF4-FFF2-40B4-BE49-F238E27FC236}">
                <a16:creationId xmlns:a16="http://schemas.microsoft.com/office/drawing/2014/main" xmlns="" id="{D0093B89-229C-41C6-95B8-8C14AB4A6B03}"/>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5912" r="18361" b="19991"/>
          <a:stretch/>
        </p:blipFill>
        <p:spPr>
          <a:xfrm>
            <a:off x="8389" y="2013518"/>
            <a:ext cx="5361987" cy="4248863"/>
          </a:xfrm>
          <a:prstGeom prst="rect">
            <a:avLst/>
          </a:prstGeom>
        </p:spPr>
      </p:pic>
    </p:spTree>
    <p:extLst>
      <p:ext uri="{BB962C8B-B14F-4D97-AF65-F5344CB8AC3E}">
        <p14:creationId xmlns:p14="http://schemas.microsoft.com/office/powerpoint/2010/main" xmlns="" val="9723259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AC277B-BB1B-4FA6-809A-6AB863EE4EBA}"/>
              </a:ext>
            </a:extLst>
          </p:cNvPr>
          <p:cNvSpPr>
            <a:spLocks noGrp="1"/>
          </p:cNvSpPr>
          <p:nvPr>
            <p:ph type="title"/>
          </p:nvPr>
        </p:nvSpPr>
        <p:spPr/>
        <p:txBody>
          <a:bodyPr/>
          <a:lstStyle/>
          <a:p>
            <a:r>
              <a:rPr lang="en-US" b="1" dirty="0"/>
              <a:t>Pre Pectoral Technique</a:t>
            </a:r>
          </a:p>
        </p:txBody>
      </p:sp>
      <p:pic>
        <p:nvPicPr>
          <p:cNvPr id="5" name="Content Placeholder 4">
            <a:extLst>
              <a:ext uri="{FF2B5EF4-FFF2-40B4-BE49-F238E27FC236}">
                <a16:creationId xmlns:a16="http://schemas.microsoft.com/office/drawing/2014/main" xmlns="" id="{4617F71D-8C90-4040-AEE4-BFCC5AEE32DB}"/>
              </a:ext>
            </a:extLst>
          </p:cNvPr>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tretch/>
        </p:blipFill>
        <p:spPr>
          <a:xfrm>
            <a:off x="2836334" y="1268413"/>
            <a:ext cx="6144682" cy="4608512"/>
          </a:xfrm>
        </p:spPr>
      </p:pic>
      <p:pic>
        <p:nvPicPr>
          <p:cNvPr id="4" name="Picture 3">
            <a:extLst>
              <a:ext uri="{FF2B5EF4-FFF2-40B4-BE49-F238E27FC236}">
                <a16:creationId xmlns:a16="http://schemas.microsoft.com/office/drawing/2014/main" xmlns="" id="{838A8772-B254-4A09-9E00-B70FA481F74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22666014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511F4E-262C-4B3E-9F22-AE187C1F67C8}"/>
              </a:ext>
            </a:extLst>
          </p:cNvPr>
          <p:cNvSpPr>
            <a:spLocks noGrp="1"/>
          </p:cNvSpPr>
          <p:nvPr>
            <p:ph type="title"/>
          </p:nvPr>
        </p:nvSpPr>
        <p:spPr/>
        <p:txBody>
          <a:bodyPr>
            <a:noAutofit/>
          </a:bodyPr>
          <a:lstStyle/>
          <a:p>
            <a:r>
              <a:rPr lang="en-US" sz="2800" b="1" dirty="0"/>
              <a:t>Prepectoral Breast Reconstruction: A Safe Alternative to Submuscular Prosthetic Reconstruction following Nipple-Sparing Mastecotmy</a:t>
            </a:r>
            <a:br>
              <a:rPr lang="en-US" sz="2800" b="1" dirty="0"/>
            </a:br>
            <a:r>
              <a:rPr lang="en-US" sz="2000" b="1" i="1" dirty="0"/>
              <a:t>PRS: Sbitany et al 2017</a:t>
            </a:r>
            <a:endParaRPr lang="en-US" sz="2800" b="1" i="1" dirty="0"/>
          </a:p>
        </p:txBody>
      </p:sp>
      <p:graphicFrame>
        <p:nvGraphicFramePr>
          <p:cNvPr id="12" name="Content Placeholder 11">
            <a:extLst>
              <a:ext uri="{FF2B5EF4-FFF2-40B4-BE49-F238E27FC236}">
                <a16:creationId xmlns:a16="http://schemas.microsoft.com/office/drawing/2014/main" xmlns="" id="{64651318-A3A3-4292-A914-39CB5194AD6B}"/>
              </a:ext>
            </a:extLst>
          </p:cNvPr>
          <p:cNvGraphicFramePr>
            <a:graphicFrameLocks noGrp="1"/>
          </p:cNvGraphicFramePr>
          <p:nvPr>
            <p:ph idx="1"/>
            <p:extLst/>
          </p:nvPr>
        </p:nvGraphicFramePr>
        <p:xfrm>
          <a:off x="838200" y="1825625"/>
          <a:ext cx="10515600" cy="29667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xmlns="" val="1764212537"/>
                    </a:ext>
                  </a:extLst>
                </a:gridCol>
                <a:gridCol w="3505200">
                  <a:extLst>
                    <a:ext uri="{9D8B030D-6E8A-4147-A177-3AD203B41FA5}">
                      <a16:colId xmlns:a16="http://schemas.microsoft.com/office/drawing/2014/main" xmlns="" val="2842850562"/>
                    </a:ext>
                  </a:extLst>
                </a:gridCol>
                <a:gridCol w="3505200">
                  <a:extLst>
                    <a:ext uri="{9D8B030D-6E8A-4147-A177-3AD203B41FA5}">
                      <a16:colId xmlns:a16="http://schemas.microsoft.com/office/drawing/2014/main" xmlns="" val="4291627853"/>
                    </a:ext>
                  </a:extLst>
                </a:gridCol>
              </a:tblGrid>
              <a:tr h="370840">
                <a:tc>
                  <a:txBody>
                    <a:bodyPr/>
                    <a:lstStyle/>
                    <a:p>
                      <a:endParaRPr lang="en-US" dirty="0"/>
                    </a:p>
                  </a:txBody>
                  <a:tcPr/>
                </a:tc>
                <a:tc>
                  <a:txBody>
                    <a:bodyPr/>
                    <a:lstStyle/>
                    <a:p>
                      <a:r>
                        <a:rPr lang="en-US" dirty="0"/>
                        <a:t>Dual-Plane Submuscular</a:t>
                      </a:r>
                    </a:p>
                  </a:txBody>
                  <a:tcPr/>
                </a:tc>
                <a:tc>
                  <a:txBody>
                    <a:bodyPr/>
                    <a:lstStyle/>
                    <a:p>
                      <a:r>
                        <a:rPr lang="en-US" dirty="0"/>
                        <a:t>Prepectoral</a:t>
                      </a:r>
                    </a:p>
                  </a:txBody>
                  <a:tcPr/>
                </a:tc>
                <a:extLst>
                  <a:ext uri="{0D108BD9-81ED-4DB2-BD59-A6C34878D82A}">
                    <a16:rowId xmlns:a16="http://schemas.microsoft.com/office/drawing/2014/main" xmlns="" val="2607898006"/>
                  </a:ext>
                </a:extLst>
              </a:tr>
              <a:tr h="370840">
                <a:tc>
                  <a:txBody>
                    <a:bodyPr/>
                    <a:lstStyle/>
                    <a:p>
                      <a:r>
                        <a:rPr lang="en-US" dirty="0"/>
                        <a:t>Pts N</a:t>
                      </a:r>
                    </a:p>
                  </a:txBody>
                  <a:tcPr/>
                </a:tc>
                <a:tc>
                  <a:txBody>
                    <a:bodyPr/>
                    <a:lstStyle/>
                    <a:p>
                      <a:r>
                        <a:rPr lang="en-US" dirty="0"/>
                        <a:t>115</a:t>
                      </a:r>
                    </a:p>
                  </a:txBody>
                  <a:tcPr/>
                </a:tc>
                <a:tc>
                  <a:txBody>
                    <a:bodyPr/>
                    <a:lstStyle/>
                    <a:p>
                      <a:r>
                        <a:rPr lang="en-US" dirty="0"/>
                        <a:t>51</a:t>
                      </a:r>
                    </a:p>
                  </a:txBody>
                  <a:tcPr/>
                </a:tc>
                <a:extLst>
                  <a:ext uri="{0D108BD9-81ED-4DB2-BD59-A6C34878D82A}">
                    <a16:rowId xmlns:a16="http://schemas.microsoft.com/office/drawing/2014/main" xmlns="" val="216331377"/>
                  </a:ext>
                </a:extLst>
              </a:tr>
              <a:tr h="370840">
                <a:tc>
                  <a:txBody>
                    <a:bodyPr/>
                    <a:lstStyle/>
                    <a:p>
                      <a:r>
                        <a:rPr lang="en-US" dirty="0"/>
                        <a:t>N of Breasts</a:t>
                      </a:r>
                    </a:p>
                  </a:txBody>
                  <a:tcPr/>
                </a:tc>
                <a:tc>
                  <a:txBody>
                    <a:bodyPr/>
                    <a:lstStyle/>
                    <a:p>
                      <a:r>
                        <a:rPr lang="en-US" dirty="0"/>
                        <a:t>186</a:t>
                      </a:r>
                    </a:p>
                  </a:txBody>
                  <a:tcPr/>
                </a:tc>
                <a:tc>
                  <a:txBody>
                    <a:bodyPr/>
                    <a:lstStyle/>
                    <a:p>
                      <a:r>
                        <a:rPr lang="en-US" dirty="0"/>
                        <a:t>84</a:t>
                      </a:r>
                    </a:p>
                  </a:txBody>
                  <a:tcPr/>
                </a:tc>
                <a:extLst>
                  <a:ext uri="{0D108BD9-81ED-4DB2-BD59-A6C34878D82A}">
                    <a16:rowId xmlns:a16="http://schemas.microsoft.com/office/drawing/2014/main" xmlns="" val="1417905319"/>
                  </a:ext>
                </a:extLst>
              </a:tr>
              <a:tr h="370840">
                <a:tc>
                  <a:txBody>
                    <a:bodyPr/>
                    <a:lstStyle/>
                    <a:p>
                      <a:r>
                        <a:rPr lang="en-US" dirty="0"/>
                        <a:t>Complications</a:t>
                      </a:r>
                    </a:p>
                  </a:txBody>
                  <a:tcPr/>
                </a:tc>
                <a:tc>
                  <a:txBody>
                    <a:bodyPr/>
                    <a:lstStyle/>
                    <a:p>
                      <a:r>
                        <a:rPr lang="en-US" dirty="0"/>
                        <a:t>18.8%</a:t>
                      </a:r>
                    </a:p>
                  </a:txBody>
                  <a:tcPr/>
                </a:tc>
                <a:tc>
                  <a:txBody>
                    <a:bodyPr/>
                    <a:lstStyle/>
                    <a:p>
                      <a:r>
                        <a:rPr lang="en-US" dirty="0"/>
                        <a:t>17.9%</a:t>
                      </a:r>
                    </a:p>
                  </a:txBody>
                  <a:tcPr/>
                </a:tc>
                <a:extLst>
                  <a:ext uri="{0D108BD9-81ED-4DB2-BD59-A6C34878D82A}">
                    <a16:rowId xmlns:a16="http://schemas.microsoft.com/office/drawing/2014/main" xmlns="" val="724594157"/>
                  </a:ext>
                </a:extLst>
              </a:tr>
              <a:tr h="370840">
                <a:tc>
                  <a:txBody>
                    <a:bodyPr/>
                    <a:lstStyle/>
                    <a:p>
                      <a:r>
                        <a:rPr lang="en-US" dirty="0"/>
                        <a:t>Partial Nipple Loss</a:t>
                      </a:r>
                    </a:p>
                  </a:txBody>
                  <a:tcPr/>
                </a:tc>
                <a:tc>
                  <a:txBody>
                    <a:bodyPr/>
                    <a:lstStyle/>
                    <a:p>
                      <a:r>
                        <a:rPr lang="en-US" dirty="0"/>
                        <a:t>1.6%</a:t>
                      </a:r>
                    </a:p>
                  </a:txBody>
                  <a:tcPr/>
                </a:tc>
                <a:tc>
                  <a:txBody>
                    <a:bodyPr/>
                    <a:lstStyle/>
                    <a:p>
                      <a:r>
                        <a:rPr lang="en-US" dirty="0"/>
                        <a:t>2.4%</a:t>
                      </a:r>
                    </a:p>
                  </a:txBody>
                  <a:tcPr/>
                </a:tc>
                <a:extLst>
                  <a:ext uri="{0D108BD9-81ED-4DB2-BD59-A6C34878D82A}">
                    <a16:rowId xmlns:a16="http://schemas.microsoft.com/office/drawing/2014/main" xmlns="" val="316285634"/>
                  </a:ext>
                </a:extLst>
              </a:tr>
              <a:tr h="370840">
                <a:tc>
                  <a:txBody>
                    <a:bodyPr/>
                    <a:lstStyle/>
                    <a:p>
                      <a:r>
                        <a:rPr lang="en-US" dirty="0"/>
                        <a:t>Skin Necrosis</a:t>
                      </a:r>
                    </a:p>
                  </a:txBody>
                  <a:tcPr/>
                </a:tc>
                <a:tc>
                  <a:txBody>
                    <a:bodyPr/>
                    <a:lstStyle/>
                    <a:p>
                      <a:r>
                        <a:rPr lang="en-US" dirty="0"/>
                        <a:t>4.3%</a:t>
                      </a:r>
                    </a:p>
                  </a:txBody>
                  <a:tcPr/>
                </a:tc>
                <a:tc>
                  <a:txBody>
                    <a:bodyPr/>
                    <a:lstStyle/>
                    <a:p>
                      <a:r>
                        <a:rPr lang="en-US" dirty="0"/>
                        <a:t>1.2%</a:t>
                      </a:r>
                    </a:p>
                  </a:txBody>
                  <a:tcPr/>
                </a:tc>
                <a:extLst>
                  <a:ext uri="{0D108BD9-81ED-4DB2-BD59-A6C34878D82A}">
                    <a16:rowId xmlns:a16="http://schemas.microsoft.com/office/drawing/2014/main" xmlns="" val="2767398822"/>
                  </a:ext>
                </a:extLst>
              </a:tr>
              <a:tr h="370840">
                <a:tc>
                  <a:txBody>
                    <a:bodyPr/>
                    <a:lstStyle/>
                    <a:p>
                      <a:r>
                        <a:rPr lang="en-US" dirty="0"/>
                        <a:t>Infection</a:t>
                      </a:r>
                    </a:p>
                  </a:txBody>
                  <a:tcPr/>
                </a:tc>
                <a:tc>
                  <a:txBody>
                    <a:bodyPr/>
                    <a:lstStyle/>
                    <a:p>
                      <a:r>
                        <a:rPr lang="en-US" dirty="0"/>
                        <a:t>15%</a:t>
                      </a:r>
                    </a:p>
                  </a:txBody>
                  <a:tcPr/>
                </a:tc>
                <a:tc>
                  <a:txBody>
                    <a:bodyPr/>
                    <a:lstStyle/>
                    <a:p>
                      <a:r>
                        <a:rPr lang="en-US" dirty="0"/>
                        <a:t>7.2%</a:t>
                      </a:r>
                    </a:p>
                  </a:txBody>
                  <a:tcPr/>
                </a:tc>
                <a:extLst>
                  <a:ext uri="{0D108BD9-81ED-4DB2-BD59-A6C34878D82A}">
                    <a16:rowId xmlns:a16="http://schemas.microsoft.com/office/drawing/2014/main" xmlns="" val="3563466190"/>
                  </a:ext>
                </a:extLst>
              </a:tr>
              <a:tr h="370840">
                <a:tc>
                  <a:txBody>
                    <a:bodyPr/>
                    <a:lstStyle/>
                    <a:p>
                      <a:r>
                        <a:rPr lang="en-US" dirty="0"/>
                        <a:t>TE Explantation</a:t>
                      </a:r>
                    </a:p>
                  </a:txBody>
                  <a:tcPr/>
                </a:tc>
                <a:tc>
                  <a:txBody>
                    <a:bodyPr/>
                    <a:lstStyle/>
                    <a:p>
                      <a:r>
                        <a:rPr lang="en-US" dirty="0"/>
                        <a:t>4.3%</a:t>
                      </a:r>
                    </a:p>
                  </a:txBody>
                  <a:tcPr/>
                </a:tc>
                <a:tc>
                  <a:txBody>
                    <a:bodyPr/>
                    <a:lstStyle/>
                    <a:p>
                      <a:r>
                        <a:rPr lang="en-US" dirty="0"/>
                        <a:t>1.2%</a:t>
                      </a:r>
                    </a:p>
                  </a:txBody>
                  <a:tcPr/>
                </a:tc>
                <a:extLst>
                  <a:ext uri="{0D108BD9-81ED-4DB2-BD59-A6C34878D82A}">
                    <a16:rowId xmlns:a16="http://schemas.microsoft.com/office/drawing/2014/main" xmlns="" val="2547290866"/>
                  </a:ext>
                </a:extLst>
              </a:tr>
            </a:tbl>
          </a:graphicData>
        </a:graphic>
      </p:graphicFrame>
      <p:graphicFrame>
        <p:nvGraphicFramePr>
          <p:cNvPr id="13" name="Table 12">
            <a:extLst>
              <a:ext uri="{FF2B5EF4-FFF2-40B4-BE49-F238E27FC236}">
                <a16:creationId xmlns:a16="http://schemas.microsoft.com/office/drawing/2014/main" xmlns="" id="{37DCC0D5-A206-4F40-8F43-D7BBD7160F74}"/>
              </a:ext>
            </a:extLst>
          </p:cNvPr>
          <p:cNvGraphicFramePr>
            <a:graphicFrameLocks noGrp="1"/>
          </p:cNvGraphicFramePr>
          <p:nvPr>
            <p:extLst/>
          </p:nvPr>
        </p:nvGraphicFramePr>
        <p:xfrm>
          <a:off x="838200" y="4792344"/>
          <a:ext cx="10515600" cy="2065656"/>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xmlns="" val="3924382285"/>
                    </a:ext>
                  </a:extLst>
                </a:gridCol>
                <a:gridCol w="3505200">
                  <a:extLst>
                    <a:ext uri="{9D8B030D-6E8A-4147-A177-3AD203B41FA5}">
                      <a16:colId xmlns:a16="http://schemas.microsoft.com/office/drawing/2014/main" xmlns="" val="1856029040"/>
                    </a:ext>
                  </a:extLst>
                </a:gridCol>
                <a:gridCol w="3505200">
                  <a:extLst>
                    <a:ext uri="{9D8B030D-6E8A-4147-A177-3AD203B41FA5}">
                      <a16:colId xmlns:a16="http://schemas.microsoft.com/office/drawing/2014/main" xmlns="" val="1645934005"/>
                    </a:ext>
                  </a:extLst>
                </a:gridCol>
              </a:tblGrid>
              <a:tr h="516414">
                <a:tc>
                  <a:txBody>
                    <a:bodyPr/>
                    <a:lstStyle/>
                    <a:p>
                      <a:r>
                        <a:rPr lang="en-US" dirty="0"/>
                        <a:t>Postmastectomy Radiation</a:t>
                      </a:r>
                    </a:p>
                  </a:txBody>
                  <a:tcPr/>
                </a:tc>
                <a:tc>
                  <a:txBody>
                    <a:bodyPr/>
                    <a:lstStyle/>
                    <a:p>
                      <a:r>
                        <a:rPr lang="en-US" dirty="0"/>
                        <a:t>17</a:t>
                      </a:r>
                    </a:p>
                  </a:txBody>
                  <a:tcPr/>
                </a:tc>
                <a:tc>
                  <a:txBody>
                    <a:bodyPr/>
                    <a:lstStyle/>
                    <a:p>
                      <a:r>
                        <a:rPr lang="en-US" dirty="0"/>
                        <a:t>7</a:t>
                      </a:r>
                    </a:p>
                  </a:txBody>
                  <a:tcPr/>
                </a:tc>
                <a:extLst>
                  <a:ext uri="{0D108BD9-81ED-4DB2-BD59-A6C34878D82A}">
                    <a16:rowId xmlns:a16="http://schemas.microsoft.com/office/drawing/2014/main" xmlns="" val="842401325"/>
                  </a:ext>
                </a:extLst>
              </a:tr>
              <a:tr h="516414">
                <a:tc>
                  <a:txBody>
                    <a:bodyPr/>
                    <a:lstStyle/>
                    <a:p>
                      <a:r>
                        <a:rPr lang="en-US" dirty="0"/>
                        <a:t>Migration &gt; 2 cm</a:t>
                      </a:r>
                    </a:p>
                  </a:txBody>
                  <a:tcPr/>
                </a:tc>
                <a:tc>
                  <a:txBody>
                    <a:bodyPr/>
                    <a:lstStyle/>
                    <a:p>
                      <a:r>
                        <a:rPr lang="en-US" dirty="0"/>
                        <a:t>47%</a:t>
                      </a:r>
                    </a:p>
                  </a:txBody>
                  <a:tcPr/>
                </a:tc>
                <a:tc>
                  <a:txBody>
                    <a:bodyPr/>
                    <a:lstStyle/>
                    <a:p>
                      <a:r>
                        <a:rPr lang="en-US" dirty="0"/>
                        <a:t>14%</a:t>
                      </a:r>
                    </a:p>
                  </a:txBody>
                  <a:tcPr/>
                </a:tc>
                <a:extLst>
                  <a:ext uri="{0D108BD9-81ED-4DB2-BD59-A6C34878D82A}">
                    <a16:rowId xmlns:a16="http://schemas.microsoft.com/office/drawing/2014/main" xmlns="" val="2650260811"/>
                  </a:ext>
                </a:extLst>
              </a:tr>
              <a:tr h="516414">
                <a:tc>
                  <a:txBody>
                    <a:bodyPr/>
                    <a:lstStyle/>
                    <a:p>
                      <a:r>
                        <a:rPr lang="en-US" dirty="0"/>
                        <a:t>Seroma</a:t>
                      </a:r>
                    </a:p>
                  </a:txBody>
                  <a:tcPr/>
                </a:tc>
                <a:tc>
                  <a:txBody>
                    <a:bodyPr/>
                    <a:lstStyle/>
                    <a:p>
                      <a:r>
                        <a:rPr lang="en-US" dirty="0"/>
                        <a:t>11.8%</a:t>
                      </a:r>
                    </a:p>
                  </a:txBody>
                  <a:tcPr/>
                </a:tc>
                <a:tc>
                  <a:txBody>
                    <a:bodyPr/>
                    <a:lstStyle/>
                    <a:p>
                      <a:r>
                        <a:rPr lang="en-US" dirty="0"/>
                        <a:t>14.3%</a:t>
                      </a:r>
                    </a:p>
                  </a:txBody>
                  <a:tcPr/>
                </a:tc>
                <a:extLst>
                  <a:ext uri="{0D108BD9-81ED-4DB2-BD59-A6C34878D82A}">
                    <a16:rowId xmlns:a16="http://schemas.microsoft.com/office/drawing/2014/main" xmlns="" val="3515696154"/>
                  </a:ext>
                </a:extLst>
              </a:tr>
              <a:tr h="516414">
                <a:tc>
                  <a:txBody>
                    <a:bodyPr/>
                    <a:lstStyle/>
                    <a:p>
                      <a:r>
                        <a:rPr lang="en-US" dirty="0"/>
                        <a:t>TE Explantation</a:t>
                      </a:r>
                    </a:p>
                  </a:txBody>
                  <a:tcPr/>
                </a:tc>
                <a:tc>
                  <a:txBody>
                    <a:bodyPr/>
                    <a:lstStyle/>
                    <a:p>
                      <a:r>
                        <a:rPr lang="en-US" dirty="0"/>
                        <a:t>17%</a:t>
                      </a:r>
                    </a:p>
                  </a:txBody>
                  <a:tcPr/>
                </a:tc>
                <a:tc>
                  <a:txBody>
                    <a:bodyPr/>
                    <a:lstStyle/>
                    <a:p>
                      <a:r>
                        <a:rPr lang="en-US" dirty="0"/>
                        <a:t>14%</a:t>
                      </a:r>
                    </a:p>
                  </a:txBody>
                  <a:tcPr/>
                </a:tc>
                <a:extLst>
                  <a:ext uri="{0D108BD9-81ED-4DB2-BD59-A6C34878D82A}">
                    <a16:rowId xmlns:a16="http://schemas.microsoft.com/office/drawing/2014/main" xmlns="" val="1441655082"/>
                  </a:ext>
                </a:extLst>
              </a:tr>
            </a:tbl>
          </a:graphicData>
        </a:graphic>
      </p:graphicFrame>
    </p:spTree>
    <p:extLst>
      <p:ext uri="{BB962C8B-B14F-4D97-AF65-F5344CB8AC3E}">
        <p14:creationId xmlns:p14="http://schemas.microsoft.com/office/powerpoint/2010/main" xmlns="" val="910068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8424" y="2240427"/>
            <a:ext cx="7610476" cy="4025902"/>
          </a:xfrm>
        </p:spPr>
        <p:txBody>
          <a:bodyPr>
            <a:normAutofit lnSpcReduction="10000"/>
          </a:bodyPr>
          <a:lstStyle/>
          <a:p>
            <a:r>
              <a:rPr lang="en-US" dirty="0"/>
              <a:t>Minimal morbidity</a:t>
            </a:r>
          </a:p>
          <a:p>
            <a:r>
              <a:rPr lang="en-US" dirty="0"/>
              <a:t>Reduced operative time</a:t>
            </a:r>
          </a:p>
          <a:p>
            <a:pPr lvl="1"/>
            <a:r>
              <a:rPr lang="en-US" dirty="0"/>
              <a:t>Multiple, shorter procedures</a:t>
            </a:r>
          </a:p>
          <a:p>
            <a:r>
              <a:rPr lang="en-US" dirty="0"/>
              <a:t>No donor site morbidity</a:t>
            </a:r>
          </a:p>
          <a:p>
            <a:pPr lvl="1"/>
            <a:r>
              <a:rPr lang="en-US" dirty="0"/>
              <a:t>Lack of additional scars</a:t>
            </a:r>
          </a:p>
          <a:p>
            <a:r>
              <a:rPr lang="en-US" dirty="0"/>
              <a:t>All flaps still available</a:t>
            </a:r>
          </a:p>
          <a:p>
            <a:r>
              <a:rPr lang="en-US" dirty="0"/>
              <a:t>Alternative to pts</a:t>
            </a:r>
          </a:p>
          <a:p>
            <a:pPr lvl="1"/>
            <a:r>
              <a:rPr lang="en-US" dirty="0"/>
              <a:t>Not surgical candidates for flap</a:t>
            </a:r>
          </a:p>
          <a:p>
            <a:pPr lvl="1"/>
            <a:r>
              <a:rPr lang="en-US" dirty="0"/>
              <a:t>Refuse flap recon</a:t>
            </a:r>
          </a:p>
        </p:txBody>
      </p:sp>
      <p:sp>
        <p:nvSpPr>
          <p:cNvPr id="4" name="Title 1"/>
          <p:cNvSpPr>
            <a:spLocks noGrp="1"/>
          </p:cNvSpPr>
          <p:nvPr>
            <p:ph type="title"/>
          </p:nvPr>
        </p:nvSpPr>
        <p:spPr>
          <a:xfrm>
            <a:off x="1524001" y="666750"/>
            <a:ext cx="8913813" cy="914400"/>
          </a:xfrm>
        </p:spPr>
        <p:txBody>
          <a:bodyPr/>
          <a:lstStyle/>
          <a:p>
            <a:r>
              <a:rPr lang="en-US" dirty="0"/>
              <a:t>Advantages:</a:t>
            </a:r>
          </a:p>
        </p:txBody>
      </p:sp>
      <p:pic>
        <p:nvPicPr>
          <p:cNvPr id="5" name="Picture 4">
            <a:extLst>
              <a:ext uri="{FF2B5EF4-FFF2-40B4-BE49-F238E27FC236}">
                <a16:creationId xmlns:a16="http://schemas.microsoft.com/office/drawing/2014/main" xmlns="" id="{9FD7C8E0-48FA-4A15-BDA1-9369C525DEB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42650495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8424" y="2222787"/>
            <a:ext cx="7610476" cy="4043543"/>
          </a:xfrm>
        </p:spPr>
        <p:txBody>
          <a:bodyPr/>
          <a:lstStyle/>
          <a:p>
            <a:r>
              <a:rPr lang="en-US" dirty="0"/>
              <a:t>Complications of implant use</a:t>
            </a:r>
          </a:p>
          <a:p>
            <a:pPr lvl="1"/>
            <a:r>
              <a:rPr lang="en-US" dirty="0"/>
              <a:t>Ie. deflation, contracture, ripples</a:t>
            </a:r>
          </a:p>
          <a:p>
            <a:r>
              <a:rPr lang="en-US" dirty="0"/>
              <a:t>Contour irregularities</a:t>
            </a:r>
          </a:p>
          <a:p>
            <a:r>
              <a:rPr lang="en-US" dirty="0"/>
              <a:t>Does not behave like natural tissue</a:t>
            </a:r>
          </a:p>
          <a:p>
            <a:r>
              <a:rPr lang="en-US" dirty="0"/>
              <a:t>Generally limited by breast size</a:t>
            </a:r>
          </a:p>
          <a:p>
            <a:pPr lvl="1"/>
            <a:r>
              <a:rPr lang="en-US" dirty="0"/>
              <a:t>Largest implant 800cc</a:t>
            </a:r>
          </a:p>
          <a:p>
            <a:r>
              <a:rPr lang="en-US" b="1" u="sng" dirty="0"/>
              <a:t>Relative</a:t>
            </a:r>
            <a:r>
              <a:rPr lang="en-US" dirty="0"/>
              <a:t> contraindication in irradiated field</a:t>
            </a:r>
          </a:p>
          <a:p>
            <a:pPr lvl="1"/>
            <a:r>
              <a:rPr lang="en-US" dirty="0"/>
              <a:t>Resistant to expansion process</a:t>
            </a:r>
          </a:p>
        </p:txBody>
      </p:sp>
      <p:sp>
        <p:nvSpPr>
          <p:cNvPr id="4" name="Title 1"/>
          <p:cNvSpPr>
            <a:spLocks noGrp="1"/>
          </p:cNvSpPr>
          <p:nvPr>
            <p:ph type="title"/>
          </p:nvPr>
        </p:nvSpPr>
        <p:spPr>
          <a:xfrm>
            <a:off x="1524001" y="666750"/>
            <a:ext cx="8913813" cy="914400"/>
          </a:xfrm>
        </p:spPr>
        <p:txBody>
          <a:bodyPr/>
          <a:lstStyle/>
          <a:p>
            <a:r>
              <a:rPr lang="en-US" dirty="0"/>
              <a:t>Disadvantages:</a:t>
            </a:r>
          </a:p>
        </p:txBody>
      </p:sp>
      <p:pic>
        <p:nvPicPr>
          <p:cNvPr id="5" name="Picture 4">
            <a:extLst>
              <a:ext uri="{FF2B5EF4-FFF2-40B4-BE49-F238E27FC236}">
                <a16:creationId xmlns:a16="http://schemas.microsoft.com/office/drawing/2014/main" xmlns="" id="{A255CEA4-E140-4CDB-A8EF-6B9554E3FB2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32695390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119DB4-6513-408D-895D-019EEEB3A340}"/>
              </a:ext>
            </a:extLst>
          </p:cNvPr>
          <p:cNvSpPr>
            <a:spLocks noGrp="1"/>
          </p:cNvSpPr>
          <p:nvPr>
            <p:ph type="title"/>
          </p:nvPr>
        </p:nvSpPr>
        <p:spPr/>
        <p:txBody>
          <a:bodyPr/>
          <a:lstStyle/>
          <a:p>
            <a:r>
              <a:rPr lang="en-US" dirty="0"/>
              <a:t>Implants after XRT</a:t>
            </a:r>
          </a:p>
        </p:txBody>
      </p:sp>
      <p:sp>
        <p:nvSpPr>
          <p:cNvPr id="3" name="Content Placeholder 2">
            <a:extLst>
              <a:ext uri="{FF2B5EF4-FFF2-40B4-BE49-F238E27FC236}">
                <a16:creationId xmlns:a16="http://schemas.microsoft.com/office/drawing/2014/main" xmlns="" id="{16A5984A-8BC3-43BC-8A85-CED33BA06CFE}"/>
              </a:ext>
            </a:extLst>
          </p:cNvPr>
          <p:cNvSpPr>
            <a:spLocks noGrp="1"/>
          </p:cNvSpPr>
          <p:nvPr>
            <p:ph idx="1"/>
          </p:nvPr>
        </p:nvSpPr>
        <p:spPr/>
        <p:txBody>
          <a:bodyPr/>
          <a:lstStyle/>
          <a:p>
            <a:r>
              <a:rPr lang="en-US" dirty="0"/>
              <a:t>Dr. Kronowitz identified 19 studies, of varying quality, evaluating the results of implant-based reconstruction in patients receiving PMRT. He writes, "In general, radiation increases the risk of complications and poor aesthetic outcomes of implant-based reconstruction."</a:t>
            </a:r>
          </a:p>
          <a:p>
            <a:r>
              <a:rPr lang="en-US" dirty="0"/>
              <a:t>In one of the largest studies performed to date, the risk of major complications was about 45 percent for women receiving implants with radiation therapy, compared to 24 percent in patients not exposed to radiation. Complications were more common when radiation was given before versus after implant-based reconstruction: 64 versus 58 percent.</a:t>
            </a:r>
          </a:p>
          <a:p>
            <a:endParaRPr lang="en-US" dirty="0"/>
          </a:p>
        </p:txBody>
      </p:sp>
      <p:sp>
        <p:nvSpPr>
          <p:cNvPr id="4" name="TextBox 3">
            <a:extLst>
              <a:ext uri="{FF2B5EF4-FFF2-40B4-BE49-F238E27FC236}">
                <a16:creationId xmlns:a16="http://schemas.microsoft.com/office/drawing/2014/main" xmlns="" id="{BF70ED8A-8563-4E5B-A2BD-8E7181597437}"/>
              </a:ext>
            </a:extLst>
          </p:cNvPr>
          <p:cNvSpPr txBox="1"/>
          <p:nvPr/>
        </p:nvSpPr>
        <p:spPr>
          <a:xfrm>
            <a:off x="436228" y="6115574"/>
            <a:ext cx="7801559" cy="369332"/>
          </a:xfrm>
          <a:prstGeom prst="rect">
            <a:avLst/>
          </a:prstGeom>
          <a:noFill/>
        </p:spPr>
        <p:txBody>
          <a:bodyPr wrap="none" rtlCol="0">
            <a:spAutoFit/>
          </a:bodyPr>
          <a:lstStyle/>
          <a:p>
            <a:r>
              <a:rPr lang="en-US" dirty="0"/>
              <a:t>Kronowitz review in the October issue of </a:t>
            </a:r>
            <a:r>
              <a:rPr lang="en-US" i="1" dirty="0">
                <a:hlinkClick r:id="rId2"/>
              </a:rPr>
              <a:t>Plastic and Reconstructive Surgery</a:t>
            </a:r>
            <a:r>
              <a:rPr lang="en-US" i="1" dirty="0"/>
              <a:t>, 2012</a:t>
            </a:r>
            <a:endParaRPr lang="en-US" dirty="0"/>
          </a:p>
        </p:txBody>
      </p:sp>
    </p:spTree>
    <p:extLst>
      <p:ext uri="{BB962C8B-B14F-4D97-AF65-F5344CB8AC3E}">
        <p14:creationId xmlns:p14="http://schemas.microsoft.com/office/powerpoint/2010/main" xmlns="" val="11847181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319B2E7-2352-4F7A-AE6F-03AC6B753CF4}"/>
              </a:ext>
            </a:extLst>
          </p:cNvPr>
          <p:cNvSpPr>
            <a:spLocks noGrp="1"/>
          </p:cNvSpPr>
          <p:nvPr>
            <p:ph type="title"/>
          </p:nvPr>
        </p:nvSpPr>
        <p:spPr/>
        <p:txBody>
          <a:bodyPr/>
          <a:lstStyle/>
          <a:p>
            <a:r>
              <a:rPr lang="en-US" b="1" dirty="0"/>
              <a:t>Disclosures</a:t>
            </a:r>
          </a:p>
        </p:txBody>
      </p:sp>
      <p:sp>
        <p:nvSpPr>
          <p:cNvPr id="5" name="Content Placeholder 4">
            <a:extLst>
              <a:ext uri="{FF2B5EF4-FFF2-40B4-BE49-F238E27FC236}">
                <a16:creationId xmlns:a16="http://schemas.microsoft.com/office/drawing/2014/main" xmlns="" id="{3FEC19C1-6438-404B-837C-C5D353E67C29}"/>
              </a:ext>
            </a:extLst>
          </p:cNvPr>
          <p:cNvSpPr>
            <a:spLocks noGrp="1"/>
          </p:cNvSpPr>
          <p:nvPr>
            <p:ph idx="1"/>
          </p:nvPr>
        </p:nvSpPr>
        <p:spPr/>
        <p:txBody>
          <a:bodyPr/>
          <a:lstStyle/>
          <a:p>
            <a:endParaRPr lang="en-US" dirty="0"/>
          </a:p>
          <a:p>
            <a:endParaRPr lang="en-US" dirty="0"/>
          </a:p>
          <a:p>
            <a:r>
              <a:rPr lang="en-US" dirty="0"/>
              <a:t>Consulting Agreement -  </a:t>
            </a:r>
            <a:r>
              <a:rPr lang="en-US" dirty="0" err="1"/>
              <a:t>AirXpanders</a:t>
            </a:r>
            <a:endParaRPr lang="en-US" dirty="0"/>
          </a:p>
          <a:p>
            <a:r>
              <a:rPr lang="en-US" dirty="0"/>
              <a:t>Consulting Agreement -  </a:t>
            </a:r>
            <a:r>
              <a:rPr lang="en-US" dirty="0" err="1"/>
              <a:t>Allergan</a:t>
            </a:r>
            <a:endParaRPr lang="en-US" dirty="0"/>
          </a:p>
        </p:txBody>
      </p:sp>
      <p:pic>
        <p:nvPicPr>
          <p:cNvPr id="6" name="Picture 5">
            <a:extLst>
              <a:ext uri="{FF2B5EF4-FFF2-40B4-BE49-F238E27FC236}">
                <a16:creationId xmlns:a16="http://schemas.microsoft.com/office/drawing/2014/main" xmlns="" id="{002E8C6E-6083-41EF-9312-34D516AA914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02900" y="5204619"/>
            <a:ext cx="1667668" cy="1667668"/>
          </a:xfrm>
          <a:prstGeom prst="rect">
            <a:avLst/>
          </a:prstGeom>
        </p:spPr>
      </p:pic>
    </p:spTree>
    <p:extLst>
      <p:ext uri="{BB962C8B-B14F-4D97-AF65-F5344CB8AC3E}">
        <p14:creationId xmlns:p14="http://schemas.microsoft.com/office/powerpoint/2010/main" xmlns="" val="24478999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52F87F-7604-4F04-9DDC-B338B29AA164}"/>
              </a:ext>
            </a:extLst>
          </p:cNvPr>
          <p:cNvSpPr>
            <a:spLocks noGrp="1"/>
          </p:cNvSpPr>
          <p:nvPr>
            <p:ph type="title"/>
          </p:nvPr>
        </p:nvSpPr>
        <p:spPr>
          <a:xfrm>
            <a:off x="0" y="-21206"/>
            <a:ext cx="10515600" cy="1325563"/>
          </a:xfrm>
        </p:spPr>
        <p:txBody>
          <a:bodyPr/>
          <a:lstStyle/>
          <a:p>
            <a:r>
              <a:rPr lang="en-US" dirty="0"/>
              <a:t>Patient selection</a:t>
            </a:r>
          </a:p>
        </p:txBody>
      </p:sp>
      <p:sp>
        <p:nvSpPr>
          <p:cNvPr id="3" name="Content Placeholder 2">
            <a:extLst>
              <a:ext uri="{FF2B5EF4-FFF2-40B4-BE49-F238E27FC236}">
                <a16:creationId xmlns:a16="http://schemas.microsoft.com/office/drawing/2014/main" xmlns="" id="{28789E7C-E270-4194-8BF5-EAEE81FD59F2}"/>
              </a:ext>
            </a:extLst>
          </p:cNvPr>
          <p:cNvSpPr>
            <a:spLocks noGrp="1"/>
          </p:cNvSpPr>
          <p:nvPr>
            <p:ph idx="1"/>
          </p:nvPr>
        </p:nvSpPr>
        <p:spPr>
          <a:xfrm>
            <a:off x="4794189" y="3000214"/>
            <a:ext cx="2760293" cy="2570076"/>
          </a:xfrm>
        </p:spPr>
        <p:txBody>
          <a:bodyPr/>
          <a:lstStyle/>
          <a:p>
            <a:r>
              <a:rPr lang="en-US" dirty="0"/>
              <a:t>Obesity as a relative contra-indication</a:t>
            </a:r>
          </a:p>
        </p:txBody>
      </p:sp>
      <p:pic>
        <p:nvPicPr>
          <p:cNvPr id="5" name="Picture 4" descr="A picture containing wall, person, indoor, clothing&#10;&#10;Description generated with very high confidence">
            <a:extLst>
              <a:ext uri="{FF2B5EF4-FFF2-40B4-BE49-F238E27FC236}">
                <a16:creationId xmlns:a16="http://schemas.microsoft.com/office/drawing/2014/main" xmlns="" id="{4F970888-4DA4-47FC-B773-843E1DC9E1A3}"/>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6814" t="10507" r="14777" b="22238"/>
          <a:stretch/>
        </p:blipFill>
        <p:spPr>
          <a:xfrm>
            <a:off x="495656" y="911969"/>
            <a:ext cx="4161801" cy="3068716"/>
          </a:xfrm>
          <a:prstGeom prst="rect">
            <a:avLst/>
          </a:prstGeom>
        </p:spPr>
      </p:pic>
      <p:pic>
        <p:nvPicPr>
          <p:cNvPr id="7" name="Picture 6" descr="A picture containing person, wall, indoor, man&#10;&#10;Description generated with very high confidence">
            <a:extLst>
              <a:ext uri="{FF2B5EF4-FFF2-40B4-BE49-F238E27FC236}">
                <a16:creationId xmlns:a16="http://schemas.microsoft.com/office/drawing/2014/main" xmlns="" id="{BFB4FB33-A380-4ABE-B295-67E37EF14EA3}"/>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535" t="5586" r="9092" b="15248"/>
          <a:stretch/>
        </p:blipFill>
        <p:spPr>
          <a:xfrm>
            <a:off x="495656" y="3980685"/>
            <a:ext cx="4161801" cy="2796130"/>
          </a:xfrm>
          <a:prstGeom prst="rect">
            <a:avLst/>
          </a:prstGeom>
        </p:spPr>
      </p:pic>
      <p:pic>
        <p:nvPicPr>
          <p:cNvPr id="9" name="Picture 8" descr="A person posing for the camera&#10;&#10;Description generated with very high confidence">
            <a:extLst>
              <a:ext uri="{FF2B5EF4-FFF2-40B4-BE49-F238E27FC236}">
                <a16:creationId xmlns:a16="http://schemas.microsoft.com/office/drawing/2014/main" xmlns="" id="{6CEE49D9-68EE-40B5-ABF2-AA6AD6BECF53}"/>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10937" t="3570" r="9252" b="15626"/>
          <a:stretch/>
        </p:blipFill>
        <p:spPr>
          <a:xfrm>
            <a:off x="7691215" y="553044"/>
            <a:ext cx="4067799" cy="3088802"/>
          </a:xfrm>
          <a:prstGeom prst="rect">
            <a:avLst/>
          </a:prstGeom>
        </p:spPr>
      </p:pic>
      <p:pic>
        <p:nvPicPr>
          <p:cNvPr id="11" name="Picture 10" descr="A person posing for the camera&#10;&#10;Description generated with very high confidence">
            <a:extLst>
              <a:ext uri="{FF2B5EF4-FFF2-40B4-BE49-F238E27FC236}">
                <a16:creationId xmlns:a16="http://schemas.microsoft.com/office/drawing/2014/main" xmlns="" id="{82023BAC-EA17-4565-A333-5E23BD413852}"/>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9835" t="5318" r="12688" b="14645"/>
          <a:stretch/>
        </p:blipFill>
        <p:spPr>
          <a:xfrm>
            <a:off x="7691215" y="3684975"/>
            <a:ext cx="4067799" cy="3151645"/>
          </a:xfrm>
          <a:prstGeom prst="rect">
            <a:avLst/>
          </a:prstGeom>
        </p:spPr>
      </p:pic>
    </p:spTree>
    <p:extLst>
      <p:ext uri="{BB962C8B-B14F-4D97-AF65-F5344CB8AC3E}">
        <p14:creationId xmlns:p14="http://schemas.microsoft.com/office/powerpoint/2010/main" xmlns="" val="36475883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862637-F561-4A62-B62F-11BA0BA0758E}"/>
              </a:ext>
            </a:extLst>
          </p:cNvPr>
          <p:cNvSpPr>
            <a:spLocks noGrp="1"/>
          </p:cNvSpPr>
          <p:nvPr>
            <p:ph type="title"/>
          </p:nvPr>
        </p:nvSpPr>
        <p:spPr/>
        <p:txBody>
          <a:bodyPr/>
          <a:lstStyle/>
          <a:p>
            <a:r>
              <a:rPr lang="en-US" dirty="0"/>
              <a:t>Patient selection</a:t>
            </a:r>
          </a:p>
        </p:txBody>
      </p:sp>
      <p:pic>
        <p:nvPicPr>
          <p:cNvPr id="6" name="Content Placeholder 5" descr="A picture containing person, wall, indoor, clothing&#10;&#10;Description generated with very high confidence">
            <a:extLst>
              <a:ext uri="{FF2B5EF4-FFF2-40B4-BE49-F238E27FC236}">
                <a16:creationId xmlns:a16="http://schemas.microsoft.com/office/drawing/2014/main" xmlns="" id="{45A9FE70-6738-466A-AC5A-B6D58C1ED784}"/>
              </a:ext>
            </a:extLst>
          </p:cNvPr>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l="17564" t="5776" r="13608" b="24434"/>
          <a:stretch/>
        </p:blipFill>
        <p:spPr>
          <a:xfrm>
            <a:off x="90797" y="2348917"/>
            <a:ext cx="5929067" cy="4509083"/>
          </a:xfrm>
        </p:spPr>
      </p:pic>
      <p:pic>
        <p:nvPicPr>
          <p:cNvPr id="14" name="Picture 13" descr="A picture containing wall, indoor, clothing, person&#10;&#10;Description generated with very high confidence">
            <a:extLst>
              <a:ext uri="{FF2B5EF4-FFF2-40B4-BE49-F238E27FC236}">
                <a16:creationId xmlns:a16="http://schemas.microsoft.com/office/drawing/2014/main" xmlns="" id="{73CE9C15-6CFE-4258-ADF5-3F6CD14AE471}"/>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9343" t="14664" r="29102" b="45331"/>
          <a:stretch/>
        </p:blipFill>
        <p:spPr>
          <a:xfrm>
            <a:off x="5946806" y="2348917"/>
            <a:ext cx="6245195" cy="4509083"/>
          </a:xfrm>
          <a:prstGeom prst="rect">
            <a:avLst/>
          </a:prstGeom>
        </p:spPr>
      </p:pic>
      <p:sp>
        <p:nvSpPr>
          <p:cNvPr id="3" name="TextBox 2">
            <a:extLst>
              <a:ext uri="{FF2B5EF4-FFF2-40B4-BE49-F238E27FC236}">
                <a16:creationId xmlns:a16="http://schemas.microsoft.com/office/drawing/2014/main" xmlns="" id="{91021124-C737-4B54-8EF5-105D90CCE575}"/>
              </a:ext>
            </a:extLst>
          </p:cNvPr>
          <p:cNvSpPr txBox="1"/>
          <p:nvPr/>
        </p:nvSpPr>
        <p:spPr>
          <a:xfrm>
            <a:off x="838200" y="1778466"/>
            <a:ext cx="7731860" cy="461665"/>
          </a:xfrm>
          <a:prstGeom prst="rect">
            <a:avLst/>
          </a:prstGeom>
          <a:noFill/>
        </p:spPr>
        <p:txBody>
          <a:bodyPr wrap="none" rtlCol="0">
            <a:spAutoFit/>
          </a:bodyPr>
          <a:lstStyle/>
          <a:p>
            <a:r>
              <a:rPr lang="en-US" sz="2400" dirty="0"/>
              <a:t>Nipple-sparing mastectomy has superior aesthetic outcomes</a:t>
            </a:r>
          </a:p>
        </p:txBody>
      </p:sp>
    </p:spTree>
    <p:extLst>
      <p:ext uri="{BB962C8B-B14F-4D97-AF65-F5344CB8AC3E}">
        <p14:creationId xmlns:p14="http://schemas.microsoft.com/office/powerpoint/2010/main" xmlns="" val="7991153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625275-7B74-489F-AE1E-44FB9AD15D8C}"/>
              </a:ext>
            </a:extLst>
          </p:cNvPr>
          <p:cNvSpPr>
            <a:spLocks noGrp="1"/>
          </p:cNvSpPr>
          <p:nvPr>
            <p:ph type="title"/>
          </p:nvPr>
        </p:nvSpPr>
        <p:spPr>
          <a:xfrm>
            <a:off x="838200" y="239290"/>
            <a:ext cx="10515600" cy="1325563"/>
          </a:xfrm>
        </p:spPr>
        <p:txBody>
          <a:bodyPr/>
          <a:lstStyle/>
          <a:p>
            <a:r>
              <a:rPr lang="en-US" dirty="0"/>
              <a:t>Patient selection</a:t>
            </a:r>
          </a:p>
        </p:txBody>
      </p:sp>
      <p:pic>
        <p:nvPicPr>
          <p:cNvPr id="5" name="Content Placeholder 4" descr="A person posing for the camera&#10;&#10;Description generated with very high confidence">
            <a:extLst>
              <a:ext uri="{FF2B5EF4-FFF2-40B4-BE49-F238E27FC236}">
                <a16:creationId xmlns:a16="http://schemas.microsoft.com/office/drawing/2014/main" xmlns="" id="{2D48DA46-2356-4CD1-AE94-218022816A6C}"/>
              </a:ext>
            </a:extLst>
          </p:cNvPr>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l="14447" r="18594" b="35856"/>
          <a:stretch/>
        </p:blipFill>
        <p:spPr>
          <a:xfrm>
            <a:off x="-1" y="1176549"/>
            <a:ext cx="4211273" cy="2791093"/>
          </a:xfrm>
        </p:spPr>
      </p:pic>
      <p:pic>
        <p:nvPicPr>
          <p:cNvPr id="7" name="Picture 6" descr="A picture containing person, indoor, wall, clothing&#10;&#10;Description generated with very high confidence">
            <a:extLst>
              <a:ext uri="{FF2B5EF4-FFF2-40B4-BE49-F238E27FC236}">
                <a16:creationId xmlns:a16="http://schemas.microsoft.com/office/drawing/2014/main" xmlns="" id="{C61201A5-EA8D-42E1-B984-15C29E0EB090}"/>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18191" t="1509" r="24647" b="42599"/>
          <a:stretch/>
        </p:blipFill>
        <p:spPr>
          <a:xfrm>
            <a:off x="-1" y="3967642"/>
            <a:ext cx="4211273" cy="2941176"/>
          </a:xfrm>
          <a:prstGeom prst="rect">
            <a:avLst/>
          </a:prstGeom>
        </p:spPr>
      </p:pic>
      <p:pic>
        <p:nvPicPr>
          <p:cNvPr id="9" name="Picture 8" descr="A picture containing wall, man, person, clothing&#10;&#10;Description generated with very high confidence">
            <a:extLst>
              <a:ext uri="{FF2B5EF4-FFF2-40B4-BE49-F238E27FC236}">
                <a16:creationId xmlns:a16="http://schemas.microsoft.com/office/drawing/2014/main" xmlns="" id="{6C213CD5-6F27-48E6-A6E9-E8603F86A6E7}"/>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25544" r="27577" b="7131"/>
          <a:stretch/>
        </p:blipFill>
        <p:spPr>
          <a:xfrm>
            <a:off x="7768206" y="389105"/>
            <a:ext cx="4353886" cy="6468895"/>
          </a:xfrm>
          <a:prstGeom prst="rect">
            <a:avLst/>
          </a:prstGeom>
        </p:spPr>
      </p:pic>
      <p:sp>
        <p:nvSpPr>
          <p:cNvPr id="3" name="TextBox 2">
            <a:extLst>
              <a:ext uri="{FF2B5EF4-FFF2-40B4-BE49-F238E27FC236}">
                <a16:creationId xmlns:a16="http://schemas.microsoft.com/office/drawing/2014/main" xmlns="" id="{59E0C11D-6B39-491C-937D-18B3A02831BA}"/>
              </a:ext>
            </a:extLst>
          </p:cNvPr>
          <p:cNvSpPr txBox="1"/>
          <p:nvPr/>
        </p:nvSpPr>
        <p:spPr>
          <a:xfrm>
            <a:off x="4211271" y="2657288"/>
            <a:ext cx="3464655" cy="2062103"/>
          </a:xfrm>
          <a:prstGeom prst="rect">
            <a:avLst/>
          </a:prstGeom>
          <a:noFill/>
        </p:spPr>
        <p:txBody>
          <a:bodyPr wrap="square" rtlCol="0">
            <a:spAutoFit/>
          </a:bodyPr>
          <a:lstStyle/>
          <a:p>
            <a:r>
              <a:rPr lang="en-US" sz="3200" dirty="0"/>
              <a:t>Worse prognosis in the setting of moderate to severe radiation changes</a:t>
            </a:r>
          </a:p>
        </p:txBody>
      </p:sp>
    </p:spTree>
    <p:extLst>
      <p:ext uri="{BB962C8B-B14F-4D97-AF65-F5344CB8AC3E}">
        <p14:creationId xmlns:p14="http://schemas.microsoft.com/office/powerpoint/2010/main" xmlns="" val="31626692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C0D13D-574B-4868-858F-C2F42EA86405}"/>
              </a:ext>
            </a:extLst>
          </p:cNvPr>
          <p:cNvSpPr>
            <a:spLocks noGrp="1"/>
          </p:cNvSpPr>
          <p:nvPr>
            <p:ph type="title"/>
          </p:nvPr>
        </p:nvSpPr>
        <p:spPr/>
        <p:txBody>
          <a:bodyPr/>
          <a:lstStyle/>
          <a:p>
            <a:r>
              <a:rPr lang="en-US" dirty="0"/>
              <a:t>Mastectomy Procedure: Most Important Step In Breast Reconstruction</a:t>
            </a:r>
          </a:p>
        </p:txBody>
      </p:sp>
      <p:pic>
        <p:nvPicPr>
          <p:cNvPr id="5" name="Content Placeholder 4" descr="A person posing for the camera&#10;&#10;Description generated with very high confidence">
            <a:extLst>
              <a:ext uri="{FF2B5EF4-FFF2-40B4-BE49-F238E27FC236}">
                <a16:creationId xmlns:a16="http://schemas.microsoft.com/office/drawing/2014/main" xmlns="" id="{D455D437-340C-4C29-B584-29D4577005B5}"/>
              </a:ext>
            </a:extLst>
          </p:cNvPr>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20961" t="3785" r="17321" b="32459"/>
          <a:stretch/>
        </p:blipFill>
        <p:spPr>
          <a:xfrm>
            <a:off x="83189" y="2086155"/>
            <a:ext cx="5843771" cy="4557926"/>
          </a:xfrm>
        </p:spPr>
      </p:pic>
      <p:pic>
        <p:nvPicPr>
          <p:cNvPr id="7" name="Picture 6" descr="A close up of a tattoo on his head&#10;&#10;Description generated with high confidence">
            <a:extLst>
              <a:ext uri="{FF2B5EF4-FFF2-40B4-BE49-F238E27FC236}">
                <a16:creationId xmlns:a16="http://schemas.microsoft.com/office/drawing/2014/main" xmlns="" id="{3C18E5B8-289B-4F09-980F-8A25A90660D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12108" b="12045"/>
          <a:stretch/>
        </p:blipFill>
        <p:spPr>
          <a:xfrm>
            <a:off x="5926961" y="2088859"/>
            <a:ext cx="6069296" cy="4555221"/>
          </a:xfrm>
          <a:prstGeom prst="rect">
            <a:avLst/>
          </a:prstGeom>
        </p:spPr>
      </p:pic>
    </p:spTree>
    <p:extLst>
      <p:ext uri="{BB962C8B-B14F-4D97-AF65-F5344CB8AC3E}">
        <p14:creationId xmlns:p14="http://schemas.microsoft.com/office/powerpoint/2010/main" xmlns="" val="13465794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A22B1A3-5C87-4CA1-916F-376E6B5F313A}"/>
              </a:ext>
            </a:extLst>
          </p:cNvPr>
          <p:cNvSpPr>
            <a:spLocks noGrp="1"/>
          </p:cNvSpPr>
          <p:nvPr>
            <p:ph idx="1"/>
          </p:nvPr>
        </p:nvSpPr>
        <p:spPr/>
        <p:txBody>
          <a:bodyPr/>
          <a:lstStyle/>
          <a:p>
            <a:r>
              <a:rPr lang="en-US" dirty="0"/>
              <a:t>Probably not</a:t>
            </a:r>
          </a:p>
          <a:p>
            <a:endParaRPr lang="en-US" dirty="0"/>
          </a:p>
        </p:txBody>
      </p:sp>
      <p:pic>
        <p:nvPicPr>
          <p:cNvPr id="5" name="Picture 4" descr="A tattoo on his head&#10;&#10;Description generated with high confidence">
            <a:extLst>
              <a:ext uri="{FF2B5EF4-FFF2-40B4-BE49-F238E27FC236}">
                <a16:creationId xmlns:a16="http://schemas.microsoft.com/office/drawing/2014/main" xmlns="" id="{22B4056E-F3D4-411E-B8A9-72E40CE31393}"/>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0426" r="23972" b="38723"/>
          <a:stretch/>
        </p:blipFill>
        <p:spPr>
          <a:xfrm>
            <a:off x="5547262" y="2449"/>
            <a:ext cx="4267855" cy="2989857"/>
          </a:xfrm>
          <a:prstGeom prst="rect">
            <a:avLst/>
          </a:prstGeom>
        </p:spPr>
      </p:pic>
      <p:pic>
        <p:nvPicPr>
          <p:cNvPr id="7" name="Picture 6" descr="A close up of a tattoo&#10;&#10;Description generated with high confidence">
            <a:extLst>
              <a:ext uri="{FF2B5EF4-FFF2-40B4-BE49-F238E27FC236}">
                <a16:creationId xmlns:a16="http://schemas.microsoft.com/office/drawing/2014/main" xmlns="" id="{20108242-F4BE-4760-94A3-EEDEE56C8003}"/>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525" r="8844" b="28216"/>
          <a:stretch/>
        </p:blipFill>
        <p:spPr>
          <a:xfrm>
            <a:off x="351637" y="56559"/>
            <a:ext cx="4992149" cy="3032425"/>
          </a:xfrm>
          <a:prstGeom prst="rect">
            <a:avLst/>
          </a:prstGeom>
        </p:spPr>
      </p:pic>
      <p:pic>
        <p:nvPicPr>
          <p:cNvPr id="11" name="Picture 10" descr="A close up of a tattoo on his head&#10;&#10;Description generated with high confidence">
            <a:extLst>
              <a:ext uri="{FF2B5EF4-FFF2-40B4-BE49-F238E27FC236}">
                <a16:creationId xmlns:a16="http://schemas.microsoft.com/office/drawing/2014/main" xmlns="" id="{8052F8FA-A098-490C-A2B1-DE9C809D7958}"/>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16052" t="6543" r="10407" b="24929"/>
          <a:stretch/>
        </p:blipFill>
        <p:spPr>
          <a:xfrm>
            <a:off x="394284" y="3322040"/>
            <a:ext cx="4924337" cy="3441509"/>
          </a:xfrm>
          <a:prstGeom prst="rect">
            <a:avLst/>
          </a:prstGeom>
        </p:spPr>
      </p:pic>
      <p:pic>
        <p:nvPicPr>
          <p:cNvPr id="6" name="Picture 5" descr="A picture containing person&#10;&#10;Description generated with very high confidence">
            <a:extLst>
              <a:ext uri="{FF2B5EF4-FFF2-40B4-BE49-F238E27FC236}">
                <a16:creationId xmlns:a16="http://schemas.microsoft.com/office/drawing/2014/main" xmlns="" id="{72DE0300-6A07-49E2-BE65-20FCD4B1AF9D}"/>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39714" t="6823" r="4332" b="23003"/>
          <a:stretch/>
        </p:blipFill>
        <p:spPr>
          <a:xfrm>
            <a:off x="5637404" y="3313973"/>
            <a:ext cx="4177713" cy="3500731"/>
          </a:xfrm>
          <a:prstGeom prst="rect">
            <a:avLst/>
          </a:prstGeom>
        </p:spPr>
      </p:pic>
      <p:pic>
        <p:nvPicPr>
          <p:cNvPr id="8" name="Picture 7">
            <a:extLst>
              <a:ext uri="{FF2B5EF4-FFF2-40B4-BE49-F238E27FC236}">
                <a16:creationId xmlns:a16="http://schemas.microsoft.com/office/drawing/2014/main" xmlns="" id="{DCC36562-F10B-45AE-9758-1CCC31DB2F1E}"/>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38896994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ICG And Infrared Cameras</a:t>
            </a:r>
          </a:p>
        </p:txBody>
      </p:sp>
      <p:sp>
        <p:nvSpPr>
          <p:cNvPr id="3" name="Content Placeholder 2"/>
          <p:cNvSpPr>
            <a:spLocks noGrp="1"/>
          </p:cNvSpPr>
          <p:nvPr>
            <p:ph idx="1"/>
          </p:nvPr>
        </p:nvSpPr>
        <p:spPr/>
        <p:txBody>
          <a:bodyPr/>
          <a:lstStyle/>
          <a:p>
            <a:r>
              <a:rPr lang="en-US" dirty="0"/>
              <a:t>184 Patients</a:t>
            </a:r>
          </a:p>
          <a:p>
            <a:r>
              <a:rPr lang="en-US" dirty="0"/>
              <a:t>ICG Angiography Imaging Had</a:t>
            </a:r>
          </a:p>
          <a:p>
            <a:pPr lvl="1"/>
            <a:r>
              <a:rPr lang="en-US" dirty="0"/>
              <a:t>Lower Incidence Of Mastectomy Skin Necrosis (13% vs 23.4%; P = .010)</a:t>
            </a:r>
          </a:p>
          <a:p>
            <a:pPr lvl="1"/>
            <a:r>
              <a:rPr lang="en-US" dirty="0"/>
              <a:t>Lower Incidence Of Unexpected Reoperations For Perfusion-Related Complications (5.9% vs 14.1%, P = .009)</a:t>
            </a:r>
          </a:p>
        </p:txBody>
      </p:sp>
      <p:sp>
        <p:nvSpPr>
          <p:cNvPr id="4" name="TextBox 3">
            <a:extLst>
              <a:ext uri="{FF2B5EF4-FFF2-40B4-BE49-F238E27FC236}">
                <a16:creationId xmlns:a16="http://schemas.microsoft.com/office/drawing/2014/main" xmlns="" id="{6280B9C2-0B77-44B3-A5E0-555944C80093}"/>
              </a:ext>
            </a:extLst>
          </p:cNvPr>
          <p:cNvSpPr txBox="1"/>
          <p:nvPr/>
        </p:nvSpPr>
        <p:spPr>
          <a:xfrm>
            <a:off x="230841" y="5984016"/>
            <a:ext cx="11730318" cy="646331"/>
          </a:xfrm>
          <a:prstGeom prst="rect">
            <a:avLst/>
          </a:prstGeom>
          <a:noFill/>
        </p:spPr>
        <p:txBody>
          <a:bodyPr wrap="square" rtlCol="0">
            <a:spAutoFit/>
          </a:bodyPr>
          <a:lstStyle/>
          <a:p>
            <a:r>
              <a:rPr lang="en-US" dirty="0"/>
              <a:t>Duggal CS, Madni T, Losken A. An outcome analysis of intraoperative angiography for postmastectomy breast reconstruction. Aesthet Surg J. 2014 Jan 1;34(1):61-5.</a:t>
            </a:r>
          </a:p>
        </p:txBody>
      </p:sp>
    </p:spTree>
    <p:extLst>
      <p:ext uri="{BB962C8B-B14F-4D97-AF65-F5344CB8AC3E}">
        <p14:creationId xmlns:p14="http://schemas.microsoft.com/office/powerpoint/2010/main" xmlns="" val="32518225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6B72D5-9A44-437D-BE94-F752FA8299B8}"/>
              </a:ext>
            </a:extLst>
          </p:cNvPr>
          <p:cNvSpPr>
            <a:spLocks noGrp="1"/>
          </p:cNvSpPr>
          <p:nvPr>
            <p:ph type="title"/>
          </p:nvPr>
        </p:nvSpPr>
        <p:spPr/>
        <p:txBody>
          <a:bodyPr/>
          <a:lstStyle/>
          <a:p>
            <a:r>
              <a:rPr lang="en-US" dirty="0"/>
              <a:t>ICG And Infrared Cameras</a:t>
            </a:r>
          </a:p>
        </p:txBody>
      </p:sp>
      <p:pic>
        <p:nvPicPr>
          <p:cNvPr id="5" name="Content Placeholder 4" descr="A picture containing animal&#10;&#10;Description generated with high confidence">
            <a:extLst>
              <a:ext uri="{FF2B5EF4-FFF2-40B4-BE49-F238E27FC236}">
                <a16:creationId xmlns:a16="http://schemas.microsoft.com/office/drawing/2014/main" xmlns="" id="{6730654B-77BC-4850-8971-460A699A45AA}"/>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16200000">
            <a:off x="835543" y="1369921"/>
            <a:ext cx="4507219" cy="5864540"/>
          </a:xfrm>
        </p:spPr>
      </p:pic>
      <p:pic>
        <p:nvPicPr>
          <p:cNvPr id="7" name="Picture 6" descr="A close up of an animal&#10;&#10;Description generated with high confidence">
            <a:extLst>
              <a:ext uri="{FF2B5EF4-FFF2-40B4-BE49-F238E27FC236}">
                <a16:creationId xmlns:a16="http://schemas.microsoft.com/office/drawing/2014/main" xmlns="" id="{159CF3B1-C9A2-459D-924E-C0893ADFEFF7}"/>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11584"/>
          <a:stretch/>
        </p:blipFill>
        <p:spPr>
          <a:xfrm rot="16200000">
            <a:off x="6941704" y="1604916"/>
            <a:ext cx="4516981" cy="5384785"/>
          </a:xfrm>
          <a:prstGeom prst="rect">
            <a:avLst/>
          </a:prstGeom>
        </p:spPr>
      </p:pic>
    </p:spTree>
    <p:extLst>
      <p:ext uri="{BB962C8B-B14F-4D97-AF65-F5344CB8AC3E}">
        <p14:creationId xmlns:p14="http://schemas.microsoft.com/office/powerpoint/2010/main" xmlns="" val="35392056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of ICG</a:t>
            </a:r>
            <a:br>
              <a:rPr lang="en-US" dirty="0"/>
            </a:br>
            <a:endParaRPr lang="en-US" dirty="0"/>
          </a:p>
        </p:txBody>
      </p:sp>
      <p:sp>
        <p:nvSpPr>
          <p:cNvPr id="3" name="Content Placeholder 2"/>
          <p:cNvSpPr>
            <a:spLocks noGrp="1"/>
          </p:cNvSpPr>
          <p:nvPr>
            <p:ph idx="1"/>
          </p:nvPr>
        </p:nvSpPr>
        <p:spPr/>
        <p:txBody>
          <a:bodyPr/>
          <a:lstStyle/>
          <a:p>
            <a:r>
              <a:rPr lang="en-US" dirty="0"/>
              <a:t>Adverse reaction 1 in 42 000</a:t>
            </a:r>
          </a:p>
          <a:p>
            <a:r>
              <a:rPr lang="en-US" dirty="0"/>
              <a:t>Maximum dose 2 mg/kg</a:t>
            </a:r>
          </a:p>
          <a:p>
            <a:endParaRPr lang="en-US" dirty="0"/>
          </a:p>
        </p:txBody>
      </p:sp>
      <p:pic>
        <p:nvPicPr>
          <p:cNvPr id="4" name="Picture 3">
            <a:extLst>
              <a:ext uri="{FF2B5EF4-FFF2-40B4-BE49-F238E27FC236}">
                <a16:creationId xmlns:a16="http://schemas.microsoft.com/office/drawing/2014/main" xmlns="" id="{52DE58D4-C38B-46C0-8EC4-0A88D2AD4DA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28978477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C1ABA2-0B2B-477A-BE1A-56EC46AE7923}"/>
              </a:ext>
            </a:extLst>
          </p:cNvPr>
          <p:cNvSpPr>
            <a:spLocks noGrp="1"/>
          </p:cNvSpPr>
          <p:nvPr>
            <p:ph type="title"/>
          </p:nvPr>
        </p:nvSpPr>
        <p:spPr/>
        <p:txBody>
          <a:bodyPr/>
          <a:lstStyle/>
          <a:p>
            <a:r>
              <a:rPr lang="en-US" dirty="0"/>
              <a:t>My Recommendations</a:t>
            </a:r>
          </a:p>
        </p:txBody>
      </p:sp>
      <p:sp>
        <p:nvSpPr>
          <p:cNvPr id="3" name="Content Placeholder 2">
            <a:extLst>
              <a:ext uri="{FF2B5EF4-FFF2-40B4-BE49-F238E27FC236}">
                <a16:creationId xmlns:a16="http://schemas.microsoft.com/office/drawing/2014/main" xmlns="" id="{CBB43E7A-C0AF-40C7-B482-F67C806D9B1D}"/>
              </a:ext>
            </a:extLst>
          </p:cNvPr>
          <p:cNvSpPr>
            <a:spLocks noGrp="1"/>
          </p:cNvSpPr>
          <p:nvPr>
            <p:ph idx="1"/>
          </p:nvPr>
        </p:nvSpPr>
        <p:spPr/>
        <p:txBody>
          <a:bodyPr/>
          <a:lstStyle/>
          <a:p>
            <a:r>
              <a:rPr lang="en-US" dirty="0"/>
              <a:t>Discuss Reconstruction Options With Every Patient</a:t>
            </a:r>
          </a:p>
          <a:p>
            <a:pPr lvl="1"/>
            <a:r>
              <a:rPr lang="en-US" dirty="0"/>
              <a:t>No Reconstruction</a:t>
            </a:r>
          </a:p>
          <a:p>
            <a:pPr lvl="1"/>
            <a:endParaRPr lang="en-US" dirty="0"/>
          </a:p>
          <a:p>
            <a:pPr lvl="1"/>
            <a:r>
              <a:rPr lang="en-US" dirty="0"/>
              <a:t>Implant-Based Reconstruction</a:t>
            </a:r>
          </a:p>
          <a:p>
            <a:pPr lvl="1"/>
            <a:endParaRPr lang="en-US" dirty="0"/>
          </a:p>
          <a:p>
            <a:pPr lvl="1"/>
            <a:r>
              <a:rPr lang="en-US" dirty="0"/>
              <a:t>Autologous Reconstruction</a:t>
            </a:r>
          </a:p>
          <a:p>
            <a:pPr lvl="1"/>
            <a:endParaRPr lang="en-US" dirty="0"/>
          </a:p>
          <a:p>
            <a:pPr lvl="1"/>
            <a:r>
              <a:rPr lang="en-US" dirty="0"/>
              <a:t>Combination (Autologous + Implants)</a:t>
            </a:r>
          </a:p>
          <a:p>
            <a:endParaRPr lang="en-US" dirty="0"/>
          </a:p>
        </p:txBody>
      </p:sp>
      <p:pic>
        <p:nvPicPr>
          <p:cNvPr id="4" name="Picture 3">
            <a:extLst>
              <a:ext uri="{FF2B5EF4-FFF2-40B4-BE49-F238E27FC236}">
                <a16:creationId xmlns:a16="http://schemas.microsoft.com/office/drawing/2014/main" xmlns="" id="{9AA72A2B-F421-4304-B31D-308F9D191BC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28615238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AE8683-1FF3-4287-8C8E-6094F81B7F3C}"/>
              </a:ext>
            </a:extLst>
          </p:cNvPr>
          <p:cNvSpPr>
            <a:spLocks noGrp="1"/>
          </p:cNvSpPr>
          <p:nvPr>
            <p:ph type="title"/>
          </p:nvPr>
        </p:nvSpPr>
        <p:spPr/>
        <p:txBody>
          <a:bodyPr/>
          <a:lstStyle/>
          <a:p>
            <a:r>
              <a:rPr lang="en-US" dirty="0"/>
              <a:t>My Recommendations</a:t>
            </a:r>
          </a:p>
        </p:txBody>
      </p:sp>
      <p:sp>
        <p:nvSpPr>
          <p:cNvPr id="3" name="Content Placeholder 2">
            <a:extLst>
              <a:ext uri="{FF2B5EF4-FFF2-40B4-BE49-F238E27FC236}">
                <a16:creationId xmlns:a16="http://schemas.microsoft.com/office/drawing/2014/main" xmlns="" id="{70D026F5-9E1B-4ABC-AB69-51FA7299E02F}"/>
              </a:ext>
            </a:extLst>
          </p:cNvPr>
          <p:cNvSpPr>
            <a:spLocks noGrp="1"/>
          </p:cNvSpPr>
          <p:nvPr>
            <p:ph idx="1"/>
          </p:nvPr>
        </p:nvSpPr>
        <p:spPr/>
        <p:txBody>
          <a:bodyPr/>
          <a:lstStyle/>
          <a:p>
            <a:r>
              <a:rPr lang="en-US" dirty="0"/>
              <a:t>Select Patients Carefully</a:t>
            </a:r>
          </a:p>
          <a:p>
            <a:endParaRPr lang="en-US" dirty="0"/>
          </a:p>
          <a:p>
            <a:r>
              <a:rPr lang="en-US" dirty="0"/>
              <a:t>Obese Patients Are Poor Candidates For Implant Based Reconstruction</a:t>
            </a:r>
          </a:p>
          <a:p>
            <a:endParaRPr lang="en-US" dirty="0"/>
          </a:p>
          <a:p>
            <a:r>
              <a:rPr lang="en-US" dirty="0"/>
              <a:t>Ptotic And Larger Breasts Reconstruct Better With Wise Pattern Scars And Nipple Repositioning</a:t>
            </a:r>
          </a:p>
        </p:txBody>
      </p:sp>
      <p:pic>
        <p:nvPicPr>
          <p:cNvPr id="4" name="Picture 3">
            <a:extLst>
              <a:ext uri="{FF2B5EF4-FFF2-40B4-BE49-F238E27FC236}">
                <a16:creationId xmlns:a16="http://schemas.microsoft.com/office/drawing/2014/main" xmlns="" id="{CF1D09FF-CB8B-44CB-9A28-9C304D8F296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22022700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319B2E7-2352-4F7A-AE6F-03AC6B753CF4}"/>
              </a:ext>
            </a:extLst>
          </p:cNvPr>
          <p:cNvSpPr>
            <a:spLocks noGrp="1"/>
          </p:cNvSpPr>
          <p:nvPr>
            <p:ph type="title"/>
          </p:nvPr>
        </p:nvSpPr>
        <p:spPr/>
        <p:txBody>
          <a:bodyPr/>
          <a:lstStyle/>
          <a:p>
            <a:r>
              <a:rPr lang="en-US" b="1" dirty="0"/>
              <a:t>Dr </a:t>
            </a:r>
            <a:r>
              <a:rPr lang="en-US" b="1" dirty="0" err="1"/>
              <a:t>Cristiano</a:t>
            </a:r>
            <a:r>
              <a:rPr lang="en-US" b="1" dirty="0"/>
              <a:t> </a:t>
            </a:r>
            <a:r>
              <a:rPr lang="en-US" b="1" dirty="0" err="1"/>
              <a:t>Boneti</a:t>
            </a:r>
            <a:r>
              <a:rPr lang="en-US" b="1" dirty="0"/>
              <a:t> Introduction</a:t>
            </a:r>
          </a:p>
        </p:txBody>
      </p:sp>
      <p:sp>
        <p:nvSpPr>
          <p:cNvPr id="5" name="Content Placeholder 4">
            <a:extLst>
              <a:ext uri="{FF2B5EF4-FFF2-40B4-BE49-F238E27FC236}">
                <a16:creationId xmlns:a16="http://schemas.microsoft.com/office/drawing/2014/main" xmlns="" id="{3FEC19C1-6438-404B-837C-C5D353E67C29}"/>
              </a:ext>
            </a:extLst>
          </p:cNvPr>
          <p:cNvSpPr>
            <a:spLocks noGrp="1"/>
          </p:cNvSpPr>
          <p:nvPr>
            <p:ph idx="1"/>
          </p:nvPr>
        </p:nvSpPr>
        <p:spPr/>
        <p:txBody>
          <a:bodyPr/>
          <a:lstStyle/>
          <a:p>
            <a:r>
              <a:rPr lang="en-US" dirty="0"/>
              <a:t>18 Years of Medical Education</a:t>
            </a:r>
          </a:p>
          <a:p>
            <a:r>
              <a:rPr lang="en-US" dirty="0"/>
              <a:t>Board Certified General Surgeon (2010)</a:t>
            </a:r>
          </a:p>
          <a:p>
            <a:r>
              <a:rPr lang="en-US" dirty="0"/>
              <a:t>Fellowship Training In Diseases Of The Breast (2010)</a:t>
            </a:r>
          </a:p>
          <a:p>
            <a:r>
              <a:rPr lang="en-US" dirty="0"/>
              <a:t>University of Arkansas - Assistant Professor (2010-2012)</a:t>
            </a:r>
          </a:p>
          <a:p>
            <a:r>
              <a:rPr lang="en-US" dirty="0"/>
              <a:t>Board Certified Plastic Surgeon (2016)</a:t>
            </a:r>
          </a:p>
          <a:p>
            <a:r>
              <a:rPr lang="en-US" dirty="0"/>
              <a:t>University of Miami – Assistant Professor (2015-2018)</a:t>
            </a:r>
          </a:p>
          <a:p>
            <a:r>
              <a:rPr lang="en-US" dirty="0"/>
              <a:t>Director of Cancer Institute of America Los Angeles</a:t>
            </a:r>
          </a:p>
          <a:p>
            <a:endParaRPr lang="en-US" dirty="0"/>
          </a:p>
        </p:txBody>
      </p:sp>
      <p:pic>
        <p:nvPicPr>
          <p:cNvPr id="6" name="Picture 5">
            <a:extLst>
              <a:ext uri="{FF2B5EF4-FFF2-40B4-BE49-F238E27FC236}">
                <a16:creationId xmlns:a16="http://schemas.microsoft.com/office/drawing/2014/main" xmlns="" id="{83D60175-9E1D-4420-86E6-485EC4988E4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9122028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4F6B70-4F96-4A15-8988-DC9906DE3AEF}"/>
              </a:ext>
            </a:extLst>
          </p:cNvPr>
          <p:cNvSpPr>
            <a:spLocks noGrp="1"/>
          </p:cNvSpPr>
          <p:nvPr>
            <p:ph type="title"/>
          </p:nvPr>
        </p:nvSpPr>
        <p:spPr/>
        <p:txBody>
          <a:bodyPr/>
          <a:lstStyle/>
          <a:p>
            <a:r>
              <a:rPr lang="en-US" dirty="0"/>
              <a:t>Intraoperatively</a:t>
            </a:r>
          </a:p>
        </p:txBody>
      </p:sp>
      <p:sp>
        <p:nvSpPr>
          <p:cNvPr id="3" name="Content Placeholder 2">
            <a:extLst>
              <a:ext uri="{FF2B5EF4-FFF2-40B4-BE49-F238E27FC236}">
                <a16:creationId xmlns:a16="http://schemas.microsoft.com/office/drawing/2014/main" xmlns="" id="{07B822E7-9B37-4F44-A165-747DC05E328E}"/>
              </a:ext>
            </a:extLst>
          </p:cNvPr>
          <p:cNvSpPr>
            <a:spLocks noGrp="1"/>
          </p:cNvSpPr>
          <p:nvPr>
            <p:ph idx="1"/>
          </p:nvPr>
        </p:nvSpPr>
        <p:spPr>
          <a:xfrm>
            <a:off x="838199" y="1968759"/>
            <a:ext cx="6029131" cy="4208204"/>
          </a:xfrm>
        </p:spPr>
        <p:txBody>
          <a:bodyPr/>
          <a:lstStyle/>
          <a:p>
            <a:r>
              <a:rPr lang="en-US" dirty="0"/>
              <a:t>First Check Adequacy Of Mastectomy Flap Perfusion</a:t>
            </a:r>
          </a:p>
          <a:p>
            <a:r>
              <a:rPr lang="en-US" dirty="0"/>
              <a:t>ICG Angiography If Available</a:t>
            </a:r>
          </a:p>
        </p:txBody>
      </p:sp>
      <p:pic>
        <p:nvPicPr>
          <p:cNvPr id="6" name="Content Placeholder 7">
            <a:extLst>
              <a:ext uri="{FF2B5EF4-FFF2-40B4-BE49-F238E27FC236}">
                <a16:creationId xmlns:a16="http://schemas.microsoft.com/office/drawing/2014/main" xmlns="" id="{19B26860-4184-4DAF-BF49-D34A34EBEAF2}"/>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0903" t="23141" r="22873" b="17094"/>
          <a:stretch/>
        </p:blipFill>
        <p:spPr>
          <a:xfrm>
            <a:off x="7709568" y="869887"/>
            <a:ext cx="3842157" cy="2600587"/>
          </a:xfrm>
          <a:prstGeom prst="rect">
            <a:avLst/>
          </a:prstGeom>
        </p:spPr>
      </p:pic>
      <p:pic>
        <p:nvPicPr>
          <p:cNvPr id="7" name="Picture 6">
            <a:extLst>
              <a:ext uri="{FF2B5EF4-FFF2-40B4-BE49-F238E27FC236}">
                <a16:creationId xmlns:a16="http://schemas.microsoft.com/office/drawing/2014/main" xmlns="" id="{DCD6C4A6-C0DB-4206-B6FC-2DD94E883118}"/>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15894" r="12325" b="30342"/>
          <a:stretch/>
        </p:blipFill>
        <p:spPr>
          <a:xfrm>
            <a:off x="7709568" y="3470474"/>
            <a:ext cx="3875715" cy="2831081"/>
          </a:xfrm>
          <a:prstGeom prst="rect">
            <a:avLst/>
          </a:prstGeom>
        </p:spPr>
      </p:pic>
    </p:spTree>
    <p:extLst>
      <p:ext uri="{BB962C8B-B14F-4D97-AF65-F5344CB8AC3E}">
        <p14:creationId xmlns:p14="http://schemas.microsoft.com/office/powerpoint/2010/main" xmlns="" val="6044327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4F3291-38C9-44DF-8992-F67898FAFAF3}"/>
              </a:ext>
            </a:extLst>
          </p:cNvPr>
          <p:cNvSpPr>
            <a:spLocks noGrp="1"/>
          </p:cNvSpPr>
          <p:nvPr>
            <p:ph type="title"/>
          </p:nvPr>
        </p:nvSpPr>
        <p:spPr/>
        <p:txBody>
          <a:bodyPr/>
          <a:lstStyle/>
          <a:p>
            <a:r>
              <a:rPr lang="en-US" dirty="0"/>
              <a:t>Intraoperatively</a:t>
            </a:r>
          </a:p>
        </p:txBody>
      </p:sp>
      <p:sp>
        <p:nvSpPr>
          <p:cNvPr id="3" name="Content Placeholder 2">
            <a:extLst>
              <a:ext uri="{FF2B5EF4-FFF2-40B4-BE49-F238E27FC236}">
                <a16:creationId xmlns:a16="http://schemas.microsoft.com/office/drawing/2014/main" xmlns="" id="{BA91AECB-835F-41A3-AC52-319AD8DA6F30}"/>
              </a:ext>
            </a:extLst>
          </p:cNvPr>
          <p:cNvSpPr>
            <a:spLocks noGrp="1"/>
          </p:cNvSpPr>
          <p:nvPr>
            <p:ph idx="1"/>
          </p:nvPr>
        </p:nvSpPr>
        <p:spPr>
          <a:xfrm>
            <a:off x="838200" y="1825625"/>
            <a:ext cx="9622872" cy="917575"/>
          </a:xfrm>
        </p:spPr>
        <p:txBody>
          <a:bodyPr/>
          <a:lstStyle/>
          <a:p>
            <a:r>
              <a:rPr lang="en-US" dirty="0"/>
              <a:t>Centralize The NAC With Sutures Or Tegaderm</a:t>
            </a:r>
          </a:p>
        </p:txBody>
      </p:sp>
      <p:pic>
        <p:nvPicPr>
          <p:cNvPr id="4" name="Picture 3">
            <a:extLst>
              <a:ext uri="{FF2B5EF4-FFF2-40B4-BE49-F238E27FC236}">
                <a16:creationId xmlns:a16="http://schemas.microsoft.com/office/drawing/2014/main" xmlns="" id="{2325F694-FDFF-494B-8DDD-F817B61CE2DD}"/>
              </a:ext>
            </a:extLst>
          </p:cNvPr>
          <p:cNvPicPr>
            <a:picLocks noChangeAspect="1"/>
          </p:cNvPicPr>
          <p:nvPr/>
        </p:nvPicPr>
        <p:blipFill rotWithShape="1">
          <a:blip r:embed="rId2">
            <a:extLst>
              <a:ext uri="{28A0092B-C50C-407E-A947-70E740481C1C}">
                <a14:useLocalDpi xmlns:a14="http://schemas.microsoft.com/office/drawing/2010/main" xmlns="" val="0"/>
              </a:ext>
            </a:extLst>
          </a:blip>
          <a:srcRect t="5859" r="14606" b="19291"/>
          <a:stretch/>
        </p:blipFill>
        <p:spPr>
          <a:xfrm>
            <a:off x="838200" y="3078760"/>
            <a:ext cx="5380653" cy="3537214"/>
          </a:xfrm>
          <a:prstGeom prst="rect">
            <a:avLst/>
          </a:prstGeom>
        </p:spPr>
      </p:pic>
      <p:pic>
        <p:nvPicPr>
          <p:cNvPr id="6" name="Picture 5" descr="A picture containing person, indoor, sitting, clothing&#10;&#10;Description generated with high confidence">
            <a:extLst>
              <a:ext uri="{FF2B5EF4-FFF2-40B4-BE49-F238E27FC236}">
                <a16:creationId xmlns:a16="http://schemas.microsoft.com/office/drawing/2014/main" xmlns="" id="{CED600A9-6136-43BE-9F5F-1C042609CC9D}"/>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9048" t="24218" r="21667" b="34693"/>
          <a:stretch/>
        </p:blipFill>
        <p:spPr>
          <a:xfrm>
            <a:off x="6487104" y="3078760"/>
            <a:ext cx="5380653" cy="3364303"/>
          </a:xfrm>
          <a:prstGeom prst="rect">
            <a:avLst/>
          </a:prstGeom>
        </p:spPr>
      </p:pic>
    </p:spTree>
    <p:extLst>
      <p:ext uri="{BB962C8B-B14F-4D97-AF65-F5344CB8AC3E}">
        <p14:creationId xmlns:p14="http://schemas.microsoft.com/office/powerpoint/2010/main" xmlns="" val="658705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2A8261-3A99-410E-A3CE-38E697995816}"/>
              </a:ext>
            </a:extLst>
          </p:cNvPr>
          <p:cNvSpPr>
            <a:spLocks noGrp="1"/>
          </p:cNvSpPr>
          <p:nvPr>
            <p:ph type="title"/>
          </p:nvPr>
        </p:nvSpPr>
        <p:spPr/>
        <p:txBody>
          <a:bodyPr/>
          <a:lstStyle/>
          <a:p>
            <a:r>
              <a:rPr lang="en-US" dirty="0"/>
              <a:t>Nipple Centralization Technique</a:t>
            </a:r>
          </a:p>
        </p:txBody>
      </p:sp>
      <p:pic>
        <p:nvPicPr>
          <p:cNvPr id="4" name="Tegaderm technique">
            <a:hlinkClick r:id="" action="ppaction://media"/>
            <a:extLst>
              <a:ext uri="{FF2B5EF4-FFF2-40B4-BE49-F238E27FC236}">
                <a16:creationId xmlns:a16="http://schemas.microsoft.com/office/drawing/2014/main" xmlns="" id="{59F7C8D5-0C37-4E0E-AB44-FA211074B471}"/>
              </a:ext>
            </a:extLst>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2227263" y="1825625"/>
            <a:ext cx="7735887" cy="4351338"/>
          </a:xfrm>
        </p:spPr>
      </p:pic>
      <p:pic>
        <p:nvPicPr>
          <p:cNvPr id="5" name="Picture 4">
            <a:extLst>
              <a:ext uri="{FF2B5EF4-FFF2-40B4-BE49-F238E27FC236}">
                <a16:creationId xmlns:a16="http://schemas.microsoft.com/office/drawing/2014/main" xmlns="" id="{44AA73EB-55D6-4136-AFDE-072EA4EE311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4252797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Intraoperatively</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l="30664" t="20129" r="16425" b="32268"/>
          <a:stretch/>
        </p:blipFill>
        <p:spPr>
          <a:xfrm>
            <a:off x="6074915" y="2730363"/>
            <a:ext cx="6117085" cy="4127637"/>
          </a:xfrm>
          <a:prstGeom prst="rect">
            <a:avLst/>
          </a:prstGeom>
        </p:spPr>
      </p:pic>
      <p:pic>
        <p:nvPicPr>
          <p:cNvPr id="5" name="Content Placeholder 7"/>
          <p:cNvPicPr>
            <a:picLocks noChangeAspect="1"/>
          </p:cNvPicPr>
          <p:nvPr/>
        </p:nvPicPr>
        <p:blipFill rotWithShape="1">
          <a:blip r:embed="rId3">
            <a:extLst>
              <a:ext uri="{28A0092B-C50C-407E-A947-70E740481C1C}">
                <a14:useLocalDpi xmlns:a14="http://schemas.microsoft.com/office/drawing/2010/main" xmlns="" val="0"/>
              </a:ext>
            </a:extLst>
          </a:blip>
          <a:srcRect l="15369" t="23988" r="25893" b="20688"/>
          <a:stretch/>
        </p:blipFill>
        <p:spPr>
          <a:xfrm>
            <a:off x="345232" y="2730363"/>
            <a:ext cx="5750767" cy="4062324"/>
          </a:xfrm>
          <a:prstGeom prst="rect">
            <a:avLst/>
          </a:prstGeom>
        </p:spPr>
      </p:pic>
      <p:sp>
        <p:nvSpPr>
          <p:cNvPr id="3" name="TextBox 2">
            <a:extLst>
              <a:ext uri="{FF2B5EF4-FFF2-40B4-BE49-F238E27FC236}">
                <a16:creationId xmlns:a16="http://schemas.microsoft.com/office/drawing/2014/main" xmlns="" id="{22BCE42F-BF1E-4A18-84D1-D0972223DAA4}"/>
              </a:ext>
            </a:extLst>
          </p:cNvPr>
          <p:cNvSpPr txBox="1"/>
          <p:nvPr/>
        </p:nvSpPr>
        <p:spPr>
          <a:xfrm>
            <a:off x="713064" y="2097248"/>
            <a:ext cx="10231071" cy="461665"/>
          </a:xfrm>
          <a:prstGeom prst="rect">
            <a:avLst/>
          </a:prstGeom>
          <a:noFill/>
        </p:spPr>
        <p:txBody>
          <a:bodyPr wrap="none" rtlCol="0">
            <a:spAutoFit/>
          </a:bodyPr>
          <a:lstStyle/>
          <a:p>
            <a:r>
              <a:rPr lang="en-US" sz="2400" dirty="0"/>
              <a:t>Position the NAC at the Center or Upper Half of the reconstructed breast volume</a:t>
            </a:r>
          </a:p>
        </p:txBody>
      </p:sp>
    </p:spTree>
    <p:extLst>
      <p:ext uri="{BB962C8B-B14F-4D97-AF65-F5344CB8AC3E}">
        <p14:creationId xmlns:p14="http://schemas.microsoft.com/office/powerpoint/2010/main" xmlns="" val="20593796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Nipple Sparing Mastectomy With Delayed Tissue Expander Reconstruction</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l="24858" t="19331" r="21748" b="21231"/>
          <a:stretch/>
        </p:blipFill>
        <p:spPr>
          <a:xfrm>
            <a:off x="4012163" y="2499909"/>
            <a:ext cx="4485862" cy="3820796"/>
          </a:xfrm>
        </p:spPr>
      </p:pic>
      <p:pic>
        <p:nvPicPr>
          <p:cNvPr id="7" name="Picture 6"/>
          <p:cNvPicPr>
            <a:picLocks noChangeAspect="1"/>
          </p:cNvPicPr>
          <p:nvPr/>
        </p:nvPicPr>
        <p:blipFill rotWithShape="1">
          <a:blip r:embed="rId3">
            <a:extLst>
              <a:ext uri="{28A0092B-C50C-407E-A947-70E740481C1C}">
                <a14:useLocalDpi xmlns:a14="http://schemas.microsoft.com/office/drawing/2010/main" xmlns="" val="0"/>
              </a:ext>
            </a:extLst>
          </a:blip>
          <a:srcRect l="21810" t="10459" r="26713" b="24745"/>
          <a:stretch/>
        </p:blipFill>
        <p:spPr>
          <a:xfrm>
            <a:off x="-1" y="2499909"/>
            <a:ext cx="4012163" cy="378763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xmlns="" val="0"/>
              </a:ext>
            </a:extLst>
          </a:blip>
          <a:srcRect l="30463" r="5011" b="14068"/>
          <a:stretch/>
        </p:blipFill>
        <p:spPr>
          <a:xfrm>
            <a:off x="8498025" y="2499909"/>
            <a:ext cx="3693975" cy="3796028"/>
          </a:xfrm>
          <a:prstGeom prst="rect">
            <a:avLst/>
          </a:prstGeom>
        </p:spPr>
      </p:pic>
    </p:spTree>
    <p:extLst>
      <p:ext uri="{BB962C8B-B14F-4D97-AF65-F5344CB8AC3E}">
        <p14:creationId xmlns:p14="http://schemas.microsoft.com/office/powerpoint/2010/main" xmlns="" val="20089944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195108" y="1825625"/>
            <a:ext cx="5801784" cy="4351338"/>
          </a:xfrm>
        </p:spPr>
      </p:pic>
      <p:sp>
        <p:nvSpPr>
          <p:cNvPr id="4" name="Title 1">
            <a:extLst>
              <a:ext uri="{FF2B5EF4-FFF2-40B4-BE49-F238E27FC236}">
                <a16:creationId xmlns:a16="http://schemas.microsoft.com/office/drawing/2014/main" xmlns="" id="{E391E218-5709-4AB0-8A22-8A2526348FCE}"/>
              </a:ext>
            </a:extLst>
          </p:cNvPr>
          <p:cNvSpPr>
            <a:spLocks noGrp="1"/>
          </p:cNvSpPr>
          <p:nvPr>
            <p:ph type="title"/>
          </p:nvPr>
        </p:nvSpPr>
        <p:spPr/>
        <p:txBody>
          <a:bodyPr/>
          <a:lstStyle/>
          <a:p>
            <a:r>
              <a:rPr lang="en-US" dirty="0"/>
              <a:t>Nipple Sparing Mastectomy With Delayed Tissue Expander Reconstruction</a:t>
            </a:r>
          </a:p>
        </p:txBody>
      </p:sp>
      <p:pic>
        <p:nvPicPr>
          <p:cNvPr id="6" name="Picture 5">
            <a:extLst>
              <a:ext uri="{FF2B5EF4-FFF2-40B4-BE49-F238E27FC236}">
                <a16:creationId xmlns:a16="http://schemas.microsoft.com/office/drawing/2014/main" xmlns="" id="{DE932C7B-DEFA-4225-BC7A-9562936A056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30715021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9B4EAE-A2F6-438F-B842-AD42AF6C122D}"/>
              </a:ext>
            </a:extLst>
          </p:cNvPr>
          <p:cNvSpPr>
            <a:spLocks noGrp="1"/>
          </p:cNvSpPr>
          <p:nvPr>
            <p:ph type="title"/>
          </p:nvPr>
        </p:nvSpPr>
        <p:spPr/>
        <p:txBody>
          <a:bodyPr/>
          <a:lstStyle/>
          <a:p>
            <a:r>
              <a:rPr lang="en-US" dirty="0"/>
              <a:t>Prepectoral Reconstruction </a:t>
            </a:r>
            <a:br>
              <a:rPr lang="en-US" dirty="0"/>
            </a:br>
            <a:r>
              <a:rPr lang="en-US" dirty="0"/>
              <a:t>Direct To Implant</a:t>
            </a:r>
          </a:p>
        </p:txBody>
      </p:sp>
      <p:sp>
        <p:nvSpPr>
          <p:cNvPr id="3" name="Content Placeholder 2">
            <a:extLst>
              <a:ext uri="{FF2B5EF4-FFF2-40B4-BE49-F238E27FC236}">
                <a16:creationId xmlns:a16="http://schemas.microsoft.com/office/drawing/2014/main" xmlns="" id="{893A2DDB-5FD2-43F3-806C-E083380801C5}"/>
              </a:ext>
            </a:extLst>
          </p:cNvPr>
          <p:cNvSpPr>
            <a:spLocks noGrp="1"/>
          </p:cNvSpPr>
          <p:nvPr>
            <p:ph idx="1"/>
          </p:nvPr>
        </p:nvSpPr>
        <p:spPr/>
        <p:txBody>
          <a:bodyPr/>
          <a:lstStyle/>
          <a:p>
            <a:r>
              <a:rPr lang="en-US" dirty="0"/>
              <a:t>First Implant Selection</a:t>
            </a:r>
          </a:p>
          <a:p>
            <a:pPr lvl="1"/>
            <a:r>
              <a:rPr lang="en-US" dirty="0"/>
              <a:t>Breast Specimen Weight</a:t>
            </a:r>
          </a:p>
          <a:p>
            <a:pPr lvl="1"/>
            <a:r>
              <a:rPr lang="en-US" dirty="0"/>
              <a:t>Chest Width</a:t>
            </a:r>
          </a:p>
          <a:p>
            <a:pPr lvl="1"/>
            <a:r>
              <a:rPr lang="en-US" dirty="0"/>
              <a:t>Patient Desired Reconstruction Volume</a:t>
            </a:r>
          </a:p>
          <a:p>
            <a:r>
              <a:rPr lang="en-US" dirty="0"/>
              <a:t>Transpose Implant Base To Chest wall</a:t>
            </a:r>
          </a:p>
          <a:p>
            <a:pPr lvl="1"/>
            <a:r>
              <a:rPr lang="en-US" dirty="0"/>
              <a:t>Lateral Border Of The Sternum</a:t>
            </a:r>
          </a:p>
          <a:p>
            <a:pPr lvl="1"/>
            <a:r>
              <a:rPr lang="en-US" dirty="0"/>
              <a:t>IMF</a:t>
            </a:r>
          </a:p>
          <a:p>
            <a:pPr lvl="1"/>
            <a:endParaRPr lang="en-US" dirty="0"/>
          </a:p>
        </p:txBody>
      </p:sp>
      <p:pic>
        <p:nvPicPr>
          <p:cNvPr id="7" name="Picture 6" descr="A person holding a stuffed animal&#10;&#10;Description generated with high confidence">
            <a:extLst>
              <a:ext uri="{FF2B5EF4-FFF2-40B4-BE49-F238E27FC236}">
                <a16:creationId xmlns:a16="http://schemas.microsoft.com/office/drawing/2014/main" xmlns="" id="{FB322288-0CD5-4904-AF0E-DCF53F8EF8B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3640" t="11974" r="25749" b="11020"/>
          <a:stretch/>
        </p:blipFill>
        <p:spPr>
          <a:xfrm rot="10800000">
            <a:off x="6649616" y="1360731"/>
            <a:ext cx="5542384" cy="5281126"/>
          </a:xfrm>
          <a:prstGeom prst="rect">
            <a:avLst/>
          </a:prstGeom>
        </p:spPr>
      </p:pic>
    </p:spTree>
    <p:extLst>
      <p:ext uri="{BB962C8B-B14F-4D97-AF65-F5344CB8AC3E}">
        <p14:creationId xmlns:p14="http://schemas.microsoft.com/office/powerpoint/2010/main" xmlns="" val="23693946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EAD23B-12C5-4557-BBAD-4D24B2558979}"/>
              </a:ext>
            </a:extLst>
          </p:cNvPr>
          <p:cNvSpPr>
            <a:spLocks noGrp="1"/>
          </p:cNvSpPr>
          <p:nvPr>
            <p:ph type="title"/>
          </p:nvPr>
        </p:nvSpPr>
        <p:spPr/>
        <p:txBody>
          <a:bodyPr/>
          <a:lstStyle/>
          <a:p>
            <a:r>
              <a:rPr lang="en-US" dirty="0"/>
              <a:t>Prepectoral Reconstruction </a:t>
            </a:r>
            <a:br>
              <a:rPr lang="en-US" dirty="0"/>
            </a:br>
            <a:r>
              <a:rPr lang="en-US" dirty="0"/>
              <a:t>Direct To Implant</a:t>
            </a:r>
          </a:p>
        </p:txBody>
      </p:sp>
      <p:sp>
        <p:nvSpPr>
          <p:cNvPr id="3" name="Content Placeholder 2">
            <a:extLst>
              <a:ext uri="{FF2B5EF4-FFF2-40B4-BE49-F238E27FC236}">
                <a16:creationId xmlns:a16="http://schemas.microsoft.com/office/drawing/2014/main" xmlns="" id="{C6ADEAF9-47D5-4BEF-B3EB-1556E0A1B5BA}"/>
              </a:ext>
            </a:extLst>
          </p:cNvPr>
          <p:cNvSpPr>
            <a:spLocks noGrp="1"/>
          </p:cNvSpPr>
          <p:nvPr>
            <p:ph idx="1"/>
          </p:nvPr>
        </p:nvSpPr>
        <p:spPr/>
        <p:txBody>
          <a:bodyPr/>
          <a:lstStyle/>
          <a:p>
            <a:r>
              <a:rPr lang="en-US" dirty="0"/>
              <a:t>Sew ADM To Cover The Implant</a:t>
            </a:r>
          </a:p>
          <a:p>
            <a:r>
              <a:rPr lang="en-US" dirty="0"/>
              <a:t>Ensure 2 Cm Fold At IMF</a:t>
            </a:r>
          </a:p>
          <a:p>
            <a:pPr lvl="1"/>
            <a:r>
              <a:rPr lang="en-US" dirty="0"/>
              <a:t>Adhere To CW and Mastectomy Flap</a:t>
            </a:r>
          </a:p>
        </p:txBody>
      </p:sp>
      <p:pic>
        <p:nvPicPr>
          <p:cNvPr id="5" name="Picture 4" descr="A picture containing person, sitting, man&#10;&#10;Description generated with high confidence">
            <a:extLst>
              <a:ext uri="{FF2B5EF4-FFF2-40B4-BE49-F238E27FC236}">
                <a16:creationId xmlns:a16="http://schemas.microsoft.com/office/drawing/2014/main" xmlns="" id="{2C458539-E387-4745-BD4F-00C7D0717ADA}"/>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24966" t="30476" r="32279" b="20680"/>
          <a:stretch/>
        </p:blipFill>
        <p:spPr>
          <a:xfrm rot="10800000">
            <a:off x="7231224" y="2293791"/>
            <a:ext cx="4767943" cy="4085183"/>
          </a:xfrm>
          <a:prstGeom prst="rect">
            <a:avLst/>
          </a:prstGeom>
        </p:spPr>
      </p:pic>
    </p:spTree>
    <p:extLst>
      <p:ext uri="{BB962C8B-B14F-4D97-AF65-F5344CB8AC3E}">
        <p14:creationId xmlns:p14="http://schemas.microsoft.com/office/powerpoint/2010/main" xmlns="" val="16660408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681AF7-7774-4D49-AB8C-7DBD4A7BEDE9}"/>
              </a:ext>
            </a:extLst>
          </p:cNvPr>
          <p:cNvSpPr>
            <a:spLocks noGrp="1"/>
          </p:cNvSpPr>
          <p:nvPr>
            <p:ph type="title"/>
          </p:nvPr>
        </p:nvSpPr>
        <p:spPr/>
        <p:txBody>
          <a:bodyPr/>
          <a:lstStyle/>
          <a:p>
            <a:r>
              <a:rPr lang="en-US" dirty="0"/>
              <a:t>Prepectoral Reconstruction </a:t>
            </a:r>
            <a:br>
              <a:rPr lang="en-US" dirty="0"/>
            </a:br>
            <a:r>
              <a:rPr lang="en-US" dirty="0"/>
              <a:t>Direct To Implant</a:t>
            </a:r>
          </a:p>
        </p:txBody>
      </p:sp>
      <p:sp>
        <p:nvSpPr>
          <p:cNvPr id="3" name="Content Placeholder 2">
            <a:extLst>
              <a:ext uri="{FF2B5EF4-FFF2-40B4-BE49-F238E27FC236}">
                <a16:creationId xmlns:a16="http://schemas.microsoft.com/office/drawing/2014/main" xmlns="" id="{29EC2CD7-4DDE-421C-8C1E-14D1D019A28E}"/>
              </a:ext>
            </a:extLst>
          </p:cNvPr>
          <p:cNvSpPr>
            <a:spLocks noGrp="1"/>
          </p:cNvSpPr>
          <p:nvPr>
            <p:ph idx="1"/>
          </p:nvPr>
        </p:nvSpPr>
        <p:spPr/>
        <p:txBody>
          <a:bodyPr/>
          <a:lstStyle/>
          <a:p>
            <a:r>
              <a:rPr lang="en-US" dirty="0"/>
              <a:t>Cover Skin To Avoid Contact With The Implant</a:t>
            </a:r>
          </a:p>
          <a:p>
            <a:r>
              <a:rPr lang="en-US" dirty="0"/>
              <a:t>Place The Implant Between ADM And Pec Major</a:t>
            </a:r>
          </a:p>
        </p:txBody>
      </p:sp>
      <p:pic>
        <p:nvPicPr>
          <p:cNvPr id="5" name="Picture 4" descr="A picture containing person, indoor&#10;&#10;Description generated with very high confidence">
            <a:extLst>
              <a:ext uri="{FF2B5EF4-FFF2-40B4-BE49-F238E27FC236}">
                <a16:creationId xmlns:a16="http://schemas.microsoft.com/office/drawing/2014/main" xmlns="" id="{4AEF3E6E-204D-4D75-846B-5CE7EED78CFA}"/>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0034" t="22313" r="22007" b="24652"/>
          <a:stretch/>
        </p:blipFill>
        <p:spPr>
          <a:xfrm rot="10800000">
            <a:off x="3088433" y="2940991"/>
            <a:ext cx="6214188" cy="3637092"/>
          </a:xfrm>
          <a:prstGeom prst="rect">
            <a:avLst/>
          </a:prstGeom>
        </p:spPr>
      </p:pic>
      <p:pic>
        <p:nvPicPr>
          <p:cNvPr id="6" name="Picture 5">
            <a:extLst>
              <a:ext uri="{FF2B5EF4-FFF2-40B4-BE49-F238E27FC236}">
                <a16:creationId xmlns:a16="http://schemas.microsoft.com/office/drawing/2014/main" xmlns="" id="{A1F9B226-0895-4829-B466-19721368E3C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2127683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2EB637-58A2-49B9-8FCD-6E39821745AD}"/>
              </a:ext>
            </a:extLst>
          </p:cNvPr>
          <p:cNvSpPr>
            <a:spLocks noGrp="1"/>
          </p:cNvSpPr>
          <p:nvPr>
            <p:ph type="title"/>
          </p:nvPr>
        </p:nvSpPr>
        <p:spPr/>
        <p:txBody>
          <a:bodyPr/>
          <a:lstStyle/>
          <a:p>
            <a:r>
              <a:rPr lang="en-US" dirty="0"/>
              <a:t>Prepectoral Reconstruction </a:t>
            </a:r>
            <a:br>
              <a:rPr lang="en-US" dirty="0"/>
            </a:br>
            <a:r>
              <a:rPr lang="en-US" dirty="0"/>
              <a:t>Direct To Implant</a:t>
            </a:r>
          </a:p>
        </p:txBody>
      </p:sp>
      <p:sp>
        <p:nvSpPr>
          <p:cNvPr id="3" name="Content Placeholder 2">
            <a:extLst>
              <a:ext uri="{FF2B5EF4-FFF2-40B4-BE49-F238E27FC236}">
                <a16:creationId xmlns:a16="http://schemas.microsoft.com/office/drawing/2014/main" xmlns="" id="{BE5C1238-A89D-4516-A4F7-376CF97A34B4}"/>
              </a:ext>
            </a:extLst>
          </p:cNvPr>
          <p:cNvSpPr>
            <a:spLocks noGrp="1"/>
          </p:cNvSpPr>
          <p:nvPr>
            <p:ph idx="1"/>
          </p:nvPr>
        </p:nvSpPr>
        <p:spPr/>
        <p:txBody>
          <a:bodyPr/>
          <a:lstStyle/>
          <a:p>
            <a:r>
              <a:rPr lang="en-US" dirty="0"/>
              <a:t>Close Over Drains</a:t>
            </a:r>
          </a:p>
        </p:txBody>
      </p:sp>
      <p:pic>
        <p:nvPicPr>
          <p:cNvPr id="5" name="Picture 4" descr="A picture containing person, eating, food, sandwich&#10;&#10;Description generated with very high confidence">
            <a:extLst>
              <a:ext uri="{FF2B5EF4-FFF2-40B4-BE49-F238E27FC236}">
                <a16:creationId xmlns:a16="http://schemas.microsoft.com/office/drawing/2014/main" xmlns="" id="{B2CA341F-555D-4047-B96B-33683FFCCD37}"/>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24218" t="23129" r="10884" b="18367"/>
          <a:stretch/>
        </p:blipFill>
        <p:spPr>
          <a:xfrm rot="10800000">
            <a:off x="2939142" y="2752530"/>
            <a:ext cx="5934268" cy="4012164"/>
          </a:xfrm>
          <a:prstGeom prst="rect">
            <a:avLst/>
          </a:prstGeom>
        </p:spPr>
      </p:pic>
      <p:pic>
        <p:nvPicPr>
          <p:cNvPr id="6" name="Picture 5">
            <a:extLst>
              <a:ext uri="{FF2B5EF4-FFF2-40B4-BE49-F238E27FC236}">
                <a16:creationId xmlns:a16="http://schemas.microsoft.com/office/drawing/2014/main" xmlns="" id="{7FF2A8F5-2FF7-4BC4-96B4-C8F59486A0C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830251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382182-DC45-45CD-AC3C-1F26C99FD50E}"/>
              </a:ext>
            </a:extLst>
          </p:cNvPr>
          <p:cNvSpPr>
            <a:spLocks noGrp="1"/>
          </p:cNvSpPr>
          <p:nvPr>
            <p:ph type="title"/>
          </p:nvPr>
        </p:nvSpPr>
        <p:spPr/>
        <p:txBody>
          <a:bodyPr/>
          <a:lstStyle/>
          <a:p>
            <a:r>
              <a:rPr lang="en-US" b="1" dirty="0"/>
              <a:t>Innovations On Breast Reconstruction</a:t>
            </a:r>
          </a:p>
        </p:txBody>
      </p:sp>
      <p:sp>
        <p:nvSpPr>
          <p:cNvPr id="3" name="Content Placeholder 2">
            <a:extLst>
              <a:ext uri="{FF2B5EF4-FFF2-40B4-BE49-F238E27FC236}">
                <a16:creationId xmlns:a16="http://schemas.microsoft.com/office/drawing/2014/main" xmlns="" id="{1555A4CC-46AE-4B2F-A611-98FB87EBB1C7}"/>
              </a:ext>
            </a:extLst>
          </p:cNvPr>
          <p:cNvSpPr>
            <a:spLocks noGrp="1"/>
          </p:cNvSpPr>
          <p:nvPr>
            <p:ph idx="1"/>
          </p:nvPr>
        </p:nvSpPr>
        <p:spPr/>
        <p:txBody>
          <a:bodyPr/>
          <a:lstStyle/>
          <a:p>
            <a:r>
              <a:rPr lang="en-US" dirty="0" err="1"/>
              <a:t>Prepectoral</a:t>
            </a:r>
            <a:r>
              <a:rPr lang="en-US" dirty="0"/>
              <a:t> Implant Placement</a:t>
            </a:r>
          </a:p>
          <a:p>
            <a:endParaRPr lang="en-US" dirty="0"/>
          </a:p>
          <a:p>
            <a:endParaRPr lang="en-US" dirty="0"/>
          </a:p>
          <a:p>
            <a:r>
              <a:rPr lang="en-US" dirty="0"/>
              <a:t>Needle-Free CO2 Tissue Expander</a:t>
            </a:r>
          </a:p>
        </p:txBody>
      </p:sp>
      <p:pic>
        <p:nvPicPr>
          <p:cNvPr id="4" name="Picture 3">
            <a:extLst>
              <a:ext uri="{FF2B5EF4-FFF2-40B4-BE49-F238E27FC236}">
                <a16:creationId xmlns:a16="http://schemas.microsoft.com/office/drawing/2014/main" xmlns="" id="{A33483C8-6CB2-47AF-B558-0E53847803A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4256771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1FC369-12E1-480B-86FD-29AF5EDA6F96}"/>
              </a:ext>
            </a:extLst>
          </p:cNvPr>
          <p:cNvSpPr>
            <a:spLocks noGrp="1"/>
          </p:cNvSpPr>
          <p:nvPr>
            <p:ph type="title"/>
          </p:nvPr>
        </p:nvSpPr>
        <p:spPr/>
        <p:txBody>
          <a:bodyPr>
            <a:noAutofit/>
          </a:bodyPr>
          <a:lstStyle/>
          <a:p>
            <a:r>
              <a:rPr lang="en-US" sz="1800" b="1" dirty="0"/>
              <a:t>A systematic review of complications associated with direct implants vs. tissue expanders following Wise pattern skin-sparing mastectomy.</a:t>
            </a:r>
            <a:br>
              <a:rPr lang="en-US" sz="1800" b="1" dirty="0"/>
            </a:br>
            <a:r>
              <a:rPr lang="en-US" sz="1800" i="1" dirty="0"/>
              <a:t>JPRA</a:t>
            </a:r>
            <a:r>
              <a:rPr lang="en-US" sz="1800" b="1" i="1" dirty="0"/>
              <a:t> </a:t>
            </a:r>
            <a:r>
              <a:rPr lang="en-US" sz="1800" i="1" dirty="0"/>
              <a:t>Corban J et al</a:t>
            </a:r>
          </a:p>
        </p:txBody>
      </p:sp>
      <p:sp>
        <p:nvSpPr>
          <p:cNvPr id="3" name="Content Placeholder 2">
            <a:extLst>
              <a:ext uri="{FF2B5EF4-FFF2-40B4-BE49-F238E27FC236}">
                <a16:creationId xmlns:a16="http://schemas.microsoft.com/office/drawing/2014/main" xmlns="" id="{E476EA78-B2A3-45A9-9907-1D704C4E7593}"/>
              </a:ext>
            </a:extLst>
          </p:cNvPr>
          <p:cNvSpPr>
            <a:spLocks noGrp="1"/>
          </p:cNvSpPr>
          <p:nvPr>
            <p:ph idx="1"/>
          </p:nvPr>
        </p:nvSpPr>
        <p:spPr/>
        <p:txBody>
          <a:bodyPr/>
          <a:lstStyle/>
          <a:p>
            <a:r>
              <a:rPr lang="en-US" dirty="0"/>
              <a:t>561 direct-to-implant or two-step breast reconstruction procedures</a:t>
            </a:r>
          </a:p>
          <a:p>
            <a:r>
              <a:rPr lang="en-US" dirty="0"/>
              <a:t>Direct-to-implant reconstruction appears to be associated with an increased rate of overall complications and skin flap necrosis (30% vs 20.3%)</a:t>
            </a:r>
          </a:p>
          <a:p>
            <a:r>
              <a:rPr lang="en-US" dirty="0"/>
              <a:t>Skin flap necrosis (9.70%, 4.69%), delayed wound healing (2.77%, 0.78%), infection (2.54%, 3.91%), seroma (1.15%, 4.68%), and hematoma (0.92%, 0.78%) </a:t>
            </a:r>
          </a:p>
          <a:p>
            <a:r>
              <a:rPr lang="en-US" dirty="0"/>
              <a:t>Placement of a de-epithelialized dermal flap may help limit delays in wound healing and infection</a:t>
            </a:r>
          </a:p>
        </p:txBody>
      </p:sp>
    </p:spTree>
    <p:extLst>
      <p:ext uri="{BB962C8B-B14F-4D97-AF65-F5344CB8AC3E}">
        <p14:creationId xmlns:p14="http://schemas.microsoft.com/office/powerpoint/2010/main" xmlns="" val="33185472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1E9747-5660-4AC2-97AB-FC0FC1880021}"/>
              </a:ext>
            </a:extLst>
          </p:cNvPr>
          <p:cNvSpPr>
            <a:spLocks noGrp="1"/>
          </p:cNvSpPr>
          <p:nvPr>
            <p:ph type="title"/>
          </p:nvPr>
        </p:nvSpPr>
        <p:spPr>
          <a:xfrm>
            <a:off x="1844040" y="294842"/>
            <a:ext cx="8122920" cy="1325563"/>
          </a:xfrm>
        </p:spPr>
        <p:txBody>
          <a:bodyPr/>
          <a:lstStyle/>
          <a:p>
            <a:r>
              <a:rPr lang="en-US" dirty="0"/>
              <a:t>Needle-Free CO2 Tissue Expander</a:t>
            </a:r>
          </a:p>
        </p:txBody>
      </p:sp>
      <p:pic>
        <p:nvPicPr>
          <p:cNvPr id="7" name="Content Placeholder 6">
            <a:extLst>
              <a:ext uri="{FF2B5EF4-FFF2-40B4-BE49-F238E27FC236}">
                <a16:creationId xmlns:a16="http://schemas.microsoft.com/office/drawing/2014/main" xmlns="" id="{0AB39818-265F-4F3E-B0E4-103E9B483086}"/>
              </a:ext>
            </a:extLst>
          </p:cNvPr>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a:stretch/>
        </p:blipFill>
        <p:spPr>
          <a:xfrm>
            <a:off x="2907573" y="2102211"/>
            <a:ext cx="6376853" cy="3798165"/>
          </a:xfrm>
          <a:prstGeom prst="rect">
            <a:avLst/>
          </a:prstGeom>
        </p:spPr>
      </p:pic>
      <p:pic>
        <p:nvPicPr>
          <p:cNvPr id="4" name="Picture 3">
            <a:extLst>
              <a:ext uri="{FF2B5EF4-FFF2-40B4-BE49-F238E27FC236}">
                <a16:creationId xmlns:a16="http://schemas.microsoft.com/office/drawing/2014/main" xmlns="" id="{D5C5AAF2-C5E0-404D-AD6D-9A294A4CE56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26982437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8267" y="384597"/>
            <a:ext cx="4533413" cy="6051482"/>
          </a:xfrm>
          <a:prstGeom prst="rect">
            <a:avLst/>
          </a:prstGeom>
        </p:spPr>
      </p:pic>
      <p:pic>
        <p:nvPicPr>
          <p:cNvPr id="3" name="Picture 2">
            <a:extLst>
              <a:ext uri="{FF2B5EF4-FFF2-40B4-BE49-F238E27FC236}">
                <a16:creationId xmlns:a16="http://schemas.microsoft.com/office/drawing/2014/main" xmlns="" id="{CB3EB3E9-7FF1-4BE5-9B2A-19A16BB64FE2}"/>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5912441" y="858415"/>
            <a:ext cx="5430416" cy="5103845"/>
          </a:xfrm>
          <a:prstGeom prst="rect">
            <a:avLst/>
          </a:prstGeom>
        </p:spPr>
      </p:pic>
    </p:spTree>
    <p:extLst>
      <p:ext uri="{BB962C8B-B14F-4D97-AF65-F5344CB8AC3E}">
        <p14:creationId xmlns:p14="http://schemas.microsoft.com/office/powerpoint/2010/main" xmlns="" val="27786343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s://photos-1.dropbox.com/t/2/AADYWwYd3jsAQqeIdPO5vduCXXPBDigFtrWSMOVWY6QK7g/12/7261842/png/32x32/3/1476176400/0/2/3components_V5.png/EKP4sQUYzawFIAcoBw/PFvLedp8Q6w62wEkRpNpzf7IyeQADbxLdJ18TUsmQ34%2COhTGj6cFqmjzIDT1U-VJNiHf4U4vSnH9F9zodtJRCGE%2CFiy8AsClo0auBNKIYPtD-8h6KnAhenKctC5LlarpSXo?size_mode=3&amp;dl=0&amp;size=800x600"/>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6603374" y="2245128"/>
            <a:ext cx="5019949" cy="392368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object 7"/>
          <p:cNvSpPr txBox="1"/>
          <p:nvPr/>
        </p:nvSpPr>
        <p:spPr>
          <a:xfrm>
            <a:off x="5983211" y="3317893"/>
            <a:ext cx="5896849" cy="368884"/>
          </a:xfrm>
          <a:prstGeom prst="rect">
            <a:avLst/>
          </a:prstGeom>
        </p:spPr>
        <p:txBody>
          <a:bodyPr vert="horz" wrap="square" lIns="0" tIns="0" rIns="0" bIns="0" rtlCol="0" anchor="t">
            <a:spAutoFit/>
          </a:bodyPr>
          <a:lstStyle/>
          <a:p>
            <a:pPr marL="16913" defTabSz="608853">
              <a:defRPr/>
            </a:pPr>
            <a:endParaRPr lang="x-none" sz="2397" dirty="0">
              <a:solidFill>
                <a:prstClr val="black"/>
              </a:solidFill>
              <a:latin typeface="Century Gothic"/>
              <a:cs typeface="Century Gothic"/>
            </a:endParaRPr>
          </a:p>
        </p:txBody>
      </p:sp>
      <p:sp>
        <p:nvSpPr>
          <p:cNvPr id="6" name="Title 5">
            <a:extLst>
              <a:ext uri="{FF2B5EF4-FFF2-40B4-BE49-F238E27FC236}">
                <a16:creationId xmlns:a16="http://schemas.microsoft.com/office/drawing/2014/main" xmlns="" id="{F9DCC9CE-75FD-4010-8F40-F6E584F0A6EC}"/>
              </a:ext>
            </a:extLst>
          </p:cNvPr>
          <p:cNvSpPr>
            <a:spLocks noGrp="1"/>
          </p:cNvSpPr>
          <p:nvPr>
            <p:ph type="title"/>
          </p:nvPr>
        </p:nvSpPr>
        <p:spPr>
          <a:xfrm>
            <a:off x="838200" y="-110432"/>
            <a:ext cx="10515600" cy="1325563"/>
          </a:xfrm>
        </p:spPr>
        <p:txBody>
          <a:bodyPr/>
          <a:lstStyle/>
          <a:p>
            <a:r>
              <a:rPr lang="en-US" dirty="0"/>
              <a:t>Carbon-dioxide-based Tissue Expander</a:t>
            </a:r>
          </a:p>
        </p:txBody>
      </p:sp>
      <p:sp>
        <p:nvSpPr>
          <p:cNvPr id="8" name="Content Placeholder 7">
            <a:extLst>
              <a:ext uri="{FF2B5EF4-FFF2-40B4-BE49-F238E27FC236}">
                <a16:creationId xmlns:a16="http://schemas.microsoft.com/office/drawing/2014/main" xmlns="" id="{3BEA6291-426F-40AA-9C6B-B3ABA51F7950}"/>
              </a:ext>
            </a:extLst>
          </p:cNvPr>
          <p:cNvSpPr>
            <a:spLocks noGrp="1"/>
          </p:cNvSpPr>
          <p:nvPr>
            <p:ph idx="1"/>
          </p:nvPr>
        </p:nvSpPr>
        <p:spPr>
          <a:xfrm>
            <a:off x="737802" y="949325"/>
            <a:ext cx="10515600" cy="4351338"/>
          </a:xfrm>
        </p:spPr>
        <p:txBody>
          <a:bodyPr/>
          <a:lstStyle/>
          <a:p>
            <a:r>
              <a:rPr lang="en-US" sz="2397" dirty="0" err="1">
                <a:solidFill>
                  <a:schemeClr val="tx1"/>
                </a:solidFill>
              </a:rPr>
              <a:t>AeroForm</a:t>
            </a:r>
            <a:r>
              <a:rPr lang="en-US" sz="2397" baseline="30000" dirty="0">
                <a:solidFill>
                  <a:schemeClr val="tx1"/>
                </a:solidFill>
              </a:rPr>
              <a:t>®</a:t>
            </a:r>
            <a:r>
              <a:rPr lang="en-US" sz="2397" dirty="0">
                <a:solidFill>
                  <a:schemeClr val="tx1"/>
                </a:solidFill>
              </a:rPr>
              <a:t> - the first and only needle-free tissue expander system</a:t>
            </a:r>
          </a:p>
          <a:p>
            <a:endParaRPr lang="en-US" sz="1000" b="0" dirty="0">
              <a:solidFill>
                <a:schemeClr val="tx1"/>
              </a:solidFill>
            </a:endParaRPr>
          </a:p>
          <a:p>
            <a:r>
              <a:rPr lang="en-US" b="0" dirty="0">
                <a:solidFill>
                  <a:schemeClr val="tx1"/>
                </a:solidFill>
              </a:rPr>
              <a:t>Features</a:t>
            </a:r>
          </a:p>
          <a:p>
            <a:pPr marL="380533" indent="-380533">
              <a:buFont typeface="Arial" panose="020B0604020202020204" pitchFamily="34" charset="0"/>
              <a:buChar char="•"/>
            </a:pPr>
            <a:r>
              <a:rPr lang="en-US" sz="1864" b="0" dirty="0">
                <a:solidFill>
                  <a:schemeClr val="tx1"/>
                </a:solidFill>
              </a:rPr>
              <a:t>Internal component contains compressed CO</a:t>
            </a:r>
            <a:r>
              <a:rPr lang="en-US" sz="1864" b="0" baseline="-25000" dirty="0">
                <a:solidFill>
                  <a:schemeClr val="tx1"/>
                </a:solidFill>
              </a:rPr>
              <a:t>2</a:t>
            </a:r>
            <a:r>
              <a:rPr lang="en-US" sz="1864" b="0" dirty="0">
                <a:solidFill>
                  <a:schemeClr val="tx1"/>
                </a:solidFill>
              </a:rPr>
              <a:t> gas </a:t>
            </a:r>
          </a:p>
          <a:p>
            <a:pPr marL="380533" indent="-380533">
              <a:buFont typeface="Arial" panose="020B0604020202020204" pitchFamily="34" charset="0"/>
              <a:buChar char="•"/>
            </a:pPr>
            <a:r>
              <a:rPr lang="en-US" sz="1864" b="0" dirty="0">
                <a:solidFill>
                  <a:schemeClr val="tx1"/>
                </a:solidFill>
              </a:rPr>
              <a:t>Wireless, remote controlled gas release (Dosage Controller)</a:t>
            </a:r>
          </a:p>
          <a:p>
            <a:pPr marL="380533" indent="-380533">
              <a:buFont typeface="Arial" panose="020B0604020202020204" pitchFamily="34" charset="0"/>
              <a:buChar char="•"/>
            </a:pPr>
            <a:r>
              <a:rPr lang="en-US" sz="1864" b="0" dirty="0">
                <a:solidFill>
                  <a:schemeClr val="tx1"/>
                </a:solidFill>
              </a:rPr>
              <a:t>Physician or patient needle-free expansion</a:t>
            </a:r>
          </a:p>
          <a:p>
            <a:pPr marL="380533" indent="-380533">
              <a:buFont typeface="Arial" panose="020B0604020202020204" pitchFamily="34" charset="0"/>
              <a:buChar char="•"/>
            </a:pPr>
            <a:r>
              <a:rPr lang="en-US" sz="1864" b="0" dirty="0">
                <a:solidFill>
                  <a:schemeClr val="tx1"/>
                </a:solidFill>
              </a:rPr>
              <a:t>Form stable, anatomical shape</a:t>
            </a:r>
          </a:p>
          <a:p>
            <a:pPr marL="380533" indent="-380533">
              <a:buFont typeface="Arial" panose="020B0604020202020204" pitchFamily="34" charset="0"/>
              <a:buChar char="•"/>
            </a:pPr>
            <a:r>
              <a:rPr lang="en-US" sz="1864" b="0" dirty="0">
                <a:solidFill>
                  <a:schemeClr val="tx1"/>
                </a:solidFill>
              </a:rPr>
              <a:t>Focused lower pole projection</a:t>
            </a:r>
          </a:p>
          <a:p>
            <a:pPr marL="380533" indent="-380533">
              <a:buFont typeface="Arial" panose="020B0604020202020204" pitchFamily="34" charset="0"/>
              <a:buChar char="•"/>
            </a:pPr>
            <a:r>
              <a:rPr lang="en-US" sz="1864" b="0" dirty="0">
                <a:solidFill>
                  <a:schemeClr val="tx1"/>
                </a:solidFill>
              </a:rPr>
              <a:t>Light weight at full volume</a:t>
            </a:r>
          </a:p>
        </p:txBody>
      </p:sp>
      <p:sp>
        <p:nvSpPr>
          <p:cNvPr id="15" name="Holder 3"/>
          <p:cNvSpPr>
            <a:spLocks noGrp="1"/>
          </p:cNvSpPr>
          <p:nvPr>
            <p:ph type="dt" sz="half" idx="4294967295"/>
          </p:nvPr>
        </p:nvSpPr>
        <p:spPr>
          <a:xfrm>
            <a:off x="7517" y="6540892"/>
            <a:ext cx="2801126" cy="215634"/>
          </a:xfrm>
          <a:prstGeom prst="rect">
            <a:avLst/>
          </a:prstGeom>
        </p:spPr>
        <p:txBody>
          <a:bodyPr lIns="0" tIns="0" rIns="0" bIns="0"/>
          <a:lstStyle>
            <a:lvl1pPr algn="l">
              <a:defRPr>
                <a:solidFill>
                  <a:schemeClr val="tx1">
                    <a:tint val="75000"/>
                  </a:schemeClr>
                </a:solidFill>
              </a:defRPr>
            </a:lvl1pPr>
          </a:lstStyle>
          <a:p>
            <a:pPr defTabSz="608853">
              <a:defRPr/>
            </a:pPr>
            <a:r>
              <a:rPr lang="en-US" sz="1398" dirty="0">
                <a:solidFill>
                  <a:prstClr val="white"/>
                </a:solidFill>
                <a:latin typeface="Calibri"/>
              </a:rPr>
              <a:t>COL-0051 Rev. A</a:t>
            </a:r>
          </a:p>
        </p:txBody>
      </p:sp>
      <p:graphicFrame>
        <p:nvGraphicFramePr>
          <p:cNvPr id="17" name="Table 16">
            <a:extLst>
              <a:ext uri="{FF2B5EF4-FFF2-40B4-BE49-F238E27FC236}">
                <a16:creationId xmlns:a16="http://schemas.microsoft.com/office/drawing/2014/main" xmlns="" id="{8C1BE149-7A37-4209-8053-AEFF4385E84C}"/>
              </a:ext>
            </a:extLst>
          </p:cNvPr>
          <p:cNvGraphicFramePr>
            <a:graphicFrameLocks noGrp="1"/>
          </p:cNvGraphicFramePr>
          <p:nvPr>
            <p:extLst/>
          </p:nvPr>
        </p:nvGraphicFramePr>
        <p:xfrm>
          <a:off x="737802" y="4480898"/>
          <a:ext cx="6474419" cy="2237103"/>
        </p:xfrm>
        <a:graphic>
          <a:graphicData uri="http://schemas.openxmlformats.org/drawingml/2006/table">
            <a:tbl>
              <a:tblPr firstRow="1" bandRow="1">
                <a:tableStyleId>{9D7B26C5-4107-4FEC-AEDC-1716B250A1EF}</a:tableStyleId>
              </a:tblPr>
              <a:tblGrid>
                <a:gridCol w="1096260">
                  <a:extLst>
                    <a:ext uri="{9D8B030D-6E8A-4147-A177-3AD203B41FA5}">
                      <a16:colId xmlns:a16="http://schemas.microsoft.com/office/drawing/2014/main" xmlns="" val="783419684"/>
                    </a:ext>
                  </a:extLst>
                </a:gridCol>
                <a:gridCol w="1014747">
                  <a:extLst>
                    <a:ext uri="{9D8B030D-6E8A-4147-A177-3AD203B41FA5}">
                      <a16:colId xmlns:a16="http://schemas.microsoft.com/office/drawing/2014/main" xmlns="" val="886430288"/>
                    </a:ext>
                  </a:extLst>
                </a:gridCol>
                <a:gridCol w="1725070">
                  <a:extLst>
                    <a:ext uri="{9D8B030D-6E8A-4147-A177-3AD203B41FA5}">
                      <a16:colId xmlns:a16="http://schemas.microsoft.com/office/drawing/2014/main" xmlns="" val="3159090624"/>
                    </a:ext>
                  </a:extLst>
                </a:gridCol>
                <a:gridCol w="1319171">
                  <a:extLst>
                    <a:ext uri="{9D8B030D-6E8A-4147-A177-3AD203B41FA5}">
                      <a16:colId xmlns:a16="http://schemas.microsoft.com/office/drawing/2014/main" xmlns="" val="3324007918"/>
                    </a:ext>
                  </a:extLst>
                </a:gridCol>
                <a:gridCol w="1319171">
                  <a:extLst>
                    <a:ext uri="{9D8B030D-6E8A-4147-A177-3AD203B41FA5}">
                      <a16:colId xmlns:a16="http://schemas.microsoft.com/office/drawing/2014/main" xmlns="" val="2475701739"/>
                    </a:ext>
                  </a:extLst>
                </a:gridCol>
              </a:tblGrid>
              <a:tr h="852388">
                <a:tc>
                  <a:txBody>
                    <a:bodyPr/>
                    <a:lstStyle/>
                    <a:p>
                      <a:pPr algn="ctr"/>
                      <a:r>
                        <a:rPr lang="en-US" sz="2400" dirty="0"/>
                        <a:t>Size</a:t>
                      </a:r>
                      <a:endParaRPr lang="en-US" sz="2400" dirty="0">
                        <a:solidFill>
                          <a:schemeClr val="tx1"/>
                        </a:solidFill>
                      </a:endParaRPr>
                    </a:p>
                  </a:txBody>
                  <a:tcPr marL="121770" marR="121770" marT="60885" marB="60885"/>
                </a:tc>
                <a:tc>
                  <a:txBody>
                    <a:bodyPr/>
                    <a:lstStyle/>
                    <a:p>
                      <a:pPr algn="ctr"/>
                      <a:r>
                        <a:rPr lang="en-US" sz="2400" dirty="0"/>
                        <a:t>Vol</a:t>
                      </a:r>
                      <a:endParaRPr lang="en-US" sz="2400" dirty="0">
                        <a:solidFill>
                          <a:schemeClr val="tx1"/>
                        </a:solidFill>
                      </a:endParaRPr>
                    </a:p>
                  </a:txBody>
                  <a:tcPr marL="121770" marR="121770" marT="60885" marB="60885"/>
                </a:tc>
                <a:tc>
                  <a:txBody>
                    <a:bodyPr/>
                    <a:lstStyle/>
                    <a:p>
                      <a:pPr algn="ctr"/>
                      <a:r>
                        <a:rPr lang="en-US" sz="2400" dirty="0"/>
                        <a:t>Width</a:t>
                      </a:r>
                      <a:endParaRPr lang="en-US" sz="2400" dirty="0">
                        <a:solidFill>
                          <a:schemeClr val="tx1"/>
                        </a:solidFill>
                      </a:endParaRPr>
                    </a:p>
                  </a:txBody>
                  <a:tcPr marL="121770" marR="121770" marT="60885" marB="60885"/>
                </a:tc>
                <a:tc>
                  <a:txBody>
                    <a:bodyPr/>
                    <a:lstStyle/>
                    <a:p>
                      <a:pPr algn="ctr"/>
                      <a:r>
                        <a:rPr lang="en-US" sz="2400" dirty="0"/>
                        <a:t>Height</a:t>
                      </a:r>
                      <a:endParaRPr lang="en-US" sz="2400" dirty="0">
                        <a:solidFill>
                          <a:schemeClr val="tx1"/>
                        </a:solidFill>
                      </a:endParaRPr>
                    </a:p>
                  </a:txBody>
                  <a:tcPr marL="121770" marR="121770" marT="60885" marB="60885"/>
                </a:tc>
                <a:tc>
                  <a:txBody>
                    <a:bodyPr/>
                    <a:lstStyle/>
                    <a:p>
                      <a:pPr algn="ctr"/>
                      <a:r>
                        <a:rPr lang="en-US" sz="2400" dirty="0"/>
                        <a:t>Projection</a:t>
                      </a:r>
                      <a:endParaRPr lang="en-US" sz="2400" dirty="0">
                        <a:solidFill>
                          <a:schemeClr val="tx1"/>
                        </a:solidFill>
                      </a:endParaRPr>
                    </a:p>
                  </a:txBody>
                  <a:tcPr marL="121770" marR="121770" marT="60885" marB="60885"/>
                </a:tc>
                <a:extLst>
                  <a:ext uri="{0D108BD9-81ED-4DB2-BD59-A6C34878D82A}">
                    <a16:rowId xmlns:a16="http://schemas.microsoft.com/office/drawing/2014/main" xmlns="" val="2175079109"/>
                  </a:ext>
                </a:extLst>
              </a:tr>
              <a:tr h="461271">
                <a:tc>
                  <a:txBody>
                    <a:bodyPr/>
                    <a:lstStyle/>
                    <a:p>
                      <a:pPr algn="ctr"/>
                      <a:r>
                        <a:rPr lang="en-US" sz="1600" kern="1200" dirty="0"/>
                        <a:t>Small</a:t>
                      </a:r>
                      <a:endParaRPr lang="en-US" sz="1600" kern="1200" dirty="0">
                        <a:solidFill>
                          <a:schemeClr val="tx1"/>
                        </a:solidFill>
                        <a:latin typeface="Century Gothic"/>
                        <a:ea typeface="+mn-ea"/>
                      </a:endParaRPr>
                    </a:p>
                  </a:txBody>
                  <a:tcPr marL="121770" marR="121770" marT="60885" marB="60885" anchor="ctr"/>
                </a:tc>
                <a:tc>
                  <a:txBody>
                    <a:bodyPr/>
                    <a:lstStyle/>
                    <a:p>
                      <a:pPr algn="ctr"/>
                      <a:r>
                        <a:rPr lang="en-US" sz="1600" kern="1200" dirty="0"/>
                        <a:t>400cc</a:t>
                      </a:r>
                      <a:endParaRPr lang="en-US" sz="1600" kern="1200" dirty="0">
                        <a:solidFill>
                          <a:schemeClr val="tx1"/>
                        </a:solidFill>
                        <a:latin typeface="Century Gothic"/>
                        <a:ea typeface="+mn-ea"/>
                      </a:endParaRPr>
                    </a:p>
                  </a:txBody>
                  <a:tcPr marL="121770" marR="121770" marT="60885" marB="60885" anchor="ctr"/>
                </a:tc>
                <a:tc>
                  <a:txBody>
                    <a:bodyPr/>
                    <a:lstStyle/>
                    <a:p>
                      <a:pPr algn="ctr"/>
                      <a:r>
                        <a:rPr lang="en-US" sz="1600" kern="1200" dirty="0"/>
                        <a:t>12.5 cm</a:t>
                      </a:r>
                      <a:endParaRPr lang="en-US" sz="1600" kern="1200" dirty="0">
                        <a:solidFill>
                          <a:schemeClr val="tx1"/>
                        </a:solidFill>
                        <a:latin typeface="Century Gothic"/>
                        <a:ea typeface="+mn-ea"/>
                      </a:endParaRPr>
                    </a:p>
                  </a:txBody>
                  <a:tcPr marL="121770" marR="121770" marT="60885" marB="60885" anchor="ctr"/>
                </a:tc>
                <a:tc>
                  <a:txBody>
                    <a:bodyPr/>
                    <a:lstStyle/>
                    <a:p>
                      <a:pPr marL="67945" algn="ctr">
                        <a:lnSpc>
                          <a:spcPct val="100000"/>
                        </a:lnSpc>
                      </a:pPr>
                      <a:r>
                        <a:rPr lang="en-AU" sz="1600" kern="1200" dirty="0"/>
                        <a:t>11.0cm</a:t>
                      </a:r>
                      <a:endParaRPr sz="1600" kern="1200" dirty="0">
                        <a:solidFill>
                          <a:schemeClr val="tx1"/>
                        </a:solidFill>
                        <a:latin typeface="Century Gothic"/>
                        <a:ea typeface="+mn-ea"/>
                        <a:cs typeface="Century Gothic"/>
                      </a:endParaRPr>
                    </a:p>
                  </a:txBody>
                  <a:tcPr marL="0" marR="0" marT="0" marB="0" anchor="ctr" anchorCtr="1"/>
                </a:tc>
                <a:tc>
                  <a:txBody>
                    <a:bodyPr/>
                    <a:lstStyle/>
                    <a:p>
                      <a:pPr algn="ctr">
                        <a:lnSpc>
                          <a:spcPct val="100000"/>
                        </a:lnSpc>
                      </a:pPr>
                      <a:r>
                        <a:rPr lang="en-AU" sz="1600" kern="1200" dirty="0"/>
                        <a:t>8.0cm</a:t>
                      </a:r>
                      <a:endParaRPr sz="1600" kern="1200" dirty="0">
                        <a:solidFill>
                          <a:schemeClr val="tx1"/>
                        </a:solidFill>
                        <a:latin typeface="Century Gothic"/>
                        <a:ea typeface="+mn-ea"/>
                        <a:cs typeface="Century Gothic"/>
                      </a:endParaRPr>
                    </a:p>
                  </a:txBody>
                  <a:tcPr marL="0" marR="0" marT="0" marB="0" anchor="ctr" anchorCtr="1"/>
                </a:tc>
                <a:extLst>
                  <a:ext uri="{0D108BD9-81ED-4DB2-BD59-A6C34878D82A}">
                    <a16:rowId xmlns:a16="http://schemas.microsoft.com/office/drawing/2014/main" xmlns="" val="1062179234"/>
                  </a:ext>
                </a:extLst>
              </a:tr>
              <a:tr h="461271">
                <a:tc>
                  <a:txBody>
                    <a:bodyPr/>
                    <a:lstStyle/>
                    <a:p>
                      <a:pPr algn="ctr"/>
                      <a:r>
                        <a:rPr lang="en-US" sz="1600" kern="1200" dirty="0"/>
                        <a:t>Medium</a:t>
                      </a:r>
                      <a:endParaRPr lang="en-US" sz="1600" kern="1200" dirty="0">
                        <a:solidFill>
                          <a:schemeClr val="tx1"/>
                        </a:solidFill>
                        <a:latin typeface="Century Gothic"/>
                        <a:ea typeface="+mn-ea"/>
                      </a:endParaRPr>
                    </a:p>
                  </a:txBody>
                  <a:tcPr marL="121770" marR="121770" marT="60885" marB="60885" anchor="ctr"/>
                </a:tc>
                <a:tc>
                  <a:txBody>
                    <a:bodyPr/>
                    <a:lstStyle/>
                    <a:p>
                      <a:pPr algn="ctr"/>
                      <a:r>
                        <a:rPr lang="en-US" sz="1600" kern="1200" dirty="0"/>
                        <a:t>600cc</a:t>
                      </a:r>
                      <a:endParaRPr lang="en-US" sz="1600" kern="1200" dirty="0">
                        <a:solidFill>
                          <a:schemeClr val="tx1"/>
                        </a:solidFill>
                        <a:latin typeface="Century Gothic"/>
                        <a:ea typeface="+mn-ea"/>
                      </a:endParaRPr>
                    </a:p>
                  </a:txBody>
                  <a:tcPr marL="121770" marR="121770" marT="60885" marB="60885" anchor="ctr"/>
                </a:tc>
                <a:tc>
                  <a:txBody>
                    <a:bodyPr/>
                    <a:lstStyle/>
                    <a:p>
                      <a:pPr algn="ctr"/>
                      <a:r>
                        <a:rPr lang="en-US" sz="1600" kern="1200" dirty="0"/>
                        <a:t>14.0 cm</a:t>
                      </a:r>
                      <a:endParaRPr lang="en-US" sz="1600" kern="1200" dirty="0">
                        <a:solidFill>
                          <a:schemeClr val="tx1"/>
                        </a:solidFill>
                        <a:latin typeface="Century Gothic"/>
                        <a:ea typeface="+mn-ea"/>
                      </a:endParaRPr>
                    </a:p>
                  </a:txBody>
                  <a:tcPr marL="121770" marR="121770" marT="60885" marB="60885" anchor="ctr"/>
                </a:tc>
                <a:tc>
                  <a:txBody>
                    <a:bodyPr/>
                    <a:lstStyle/>
                    <a:p>
                      <a:pPr marL="67945" algn="ctr">
                        <a:lnSpc>
                          <a:spcPct val="100000"/>
                        </a:lnSpc>
                      </a:pPr>
                      <a:r>
                        <a:rPr lang="en-AU" sz="1600" kern="1200" dirty="0"/>
                        <a:t>12.5cm</a:t>
                      </a:r>
                      <a:endParaRPr sz="1600" kern="1200" dirty="0">
                        <a:solidFill>
                          <a:schemeClr val="tx1"/>
                        </a:solidFill>
                        <a:latin typeface="Century Gothic"/>
                        <a:ea typeface="+mn-ea"/>
                        <a:cs typeface="Century Gothic"/>
                      </a:endParaRPr>
                    </a:p>
                  </a:txBody>
                  <a:tcPr marL="0" marR="0" marT="0" marB="0" anchor="ctr" anchorCtr="1"/>
                </a:tc>
                <a:tc>
                  <a:txBody>
                    <a:bodyPr/>
                    <a:lstStyle/>
                    <a:p>
                      <a:pPr algn="ctr">
                        <a:lnSpc>
                          <a:spcPct val="100000"/>
                        </a:lnSpc>
                      </a:pPr>
                      <a:r>
                        <a:rPr lang="en-AU" sz="1600" kern="1200" dirty="0"/>
                        <a:t>9.5cm</a:t>
                      </a:r>
                      <a:endParaRPr sz="1600" kern="1200" dirty="0">
                        <a:solidFill>
                          <a:schemeClr val="tx1"/>
                        </a:solidFill>
                        <a:latin typeface="Century Gothic"/>
                        <a:ea typeface="+mn-ea"/>
                        <a:cs typeface="Century Gothic"/>
                      </a:endParaRPr>
                    </a:p>
                  </a:txBody>
                  <a:tcPr marL="0" marR="0" marT="0" marB="0" anchor="ctr" anchorCtr="1"/>
                </a:tc>
                <a:extLst>
                  <a:ext uri="{0D108BD9-81ED-4DB2-BD59-A6C34878D82A}">
                    <a16:rowId xmlns:a16="http://schemas.microsoft.com/office/drawing/2014/main" xmlns="" val="2631020072"/>
                  </a:ext>
                </a:extLst>
              </a:tr>
              <a:tr h="461271">
                <a:tc>
                  <a:txBody>
                    <a:bodyPr/>
                    <a:lstStyle/>
                    <a:p>
                      <a:pPr algn="ctr"/>
                      <a:r>
                        <a:rPr lang="en-US" sz="1600" kern="1200" dirty="0"/>
                        <a:t>Large</a:t>
                      </a:r>
                      <a:endParaRPr lang="en-US" sz="1600" kern="1200" dirty="0">
                        <a:solidFill>
                          <a:schemeClr val="tx1"/>
                        </a:solidFill>
                        <a:latin typeface="Century Gothic"/>
                        <a:ea typeface="+mn-ea"/>
                      </a:endParaRPr>
                    </a:p>
                  </a:txBody>
                  <a:tcPr marL="121770" marR="121770" marT="60885" marB="60885" anchor="ctr"/>
                </a:tc>
                <a:tc>
                  <a:txBody>
                    <a:bodyPr/>
                    <a:lstStyle/>
                    <a:p>
                      <a:pPr algn="ctr"/>
                      <a:r>
                        <a:rPr lang="en-US" sz="1600" kern="1200" dirty="0"/>
                        <a:t>800cc</a:t>
                      </a:r>
                      <a:endParaRPr lang="en-US" sz="1600" kern="1200" dirty="0">
                        <a:solidFill>
                          <a:schemeClr val="tx1"/>
                        </a:solidFill>
                        <a:latin typeface="Century Gothic"/>
                        <a:ea typeface="+mn-ea"/>
                      </a:endParaRPr>
                    </a:p>
                  </a:txBody>
                  <a:tcPr marL="121770" marR="121770" marT="60885" marB="60885" anchor="ctr"/>
                </a:tc>
                <a:tc>
                  <a:txBody>
                    <a:bodyPr/>
                    <a:lstStyle/>
                    <a:p>
                      <a:pPr algn="ctr"/>
                      <a:r>
                        <a:rPr lang="en-US" sz="1600" kern="1200" dirty="0"/>
                        <a:t>15.5 cm</a:t>
                      </a:r>
                      <a:endParaRPr lang="en-US" sz="1600" kern="1200" dirty="0">
                        <a:solidFill>
                          <a:schemeClr val="tx1"/>
                        </a:solidFill>
                        <a:latin typeface="Century Gothic"/>
                        <a:ea typeface="+mn-ea"/>
                      </a:endParaRPr>
                    </a:p>
                  </a:txBody>
                  <a:tcPr marL="121770" marR="121770" marT="60885" marB="60885" anchor="ctr"/>
                </a:tc>
                <a:tc>
                  <a:txBody>
                    <a:bodyPr/>
                    <a:lstStyle/>
                    <a:p>
                      <a:pPr marL="67945" algn="ctr">
                        <a:lnSpc>
                          <a:spcPct val="100000"/>
                        </a:lnSpc>
                      </a:pPr>
                      <a:r>
                        <a:rPr lang="en-AU" sz="1600" kern="1200" dirty="0"/>
                        <a:t>14.0cm</a:t>
                      </a:r>
                      <a:endParaRPr sz="1600" kern="1200" dirty="0">
                        <a:solidFill>
                          <a:schemeClr val="tx1"/>
                        </a:solidFill>
                        <a:latin typeface="Century Gothic"/>
                        <a:ea typeface="+mn-ea"/>
                        <a:cs typeface="Century Gothic"/>
                      </a:endParaRPr>
                    </a:p>
                  </a:txBody>
                  <a:tcPr marL="0" marR="0" marT="0" marB="0" anchor="ctr" anchorCtr="1"/>
                </a:tc>
                <a:tc>
                  <a:txBody>
                    <a:bodyPr/>
                    <a:lstStyle/>
                    <a:p>
                      <a:pPr algn="ctr">
                        <a:lnSpc>
                          <a:spcPct val="100000"/>
                        </a:lnSpc>
                      </a:pPr>
                      <a:r>
                        <a:rPr lang="en-AU" sz="1600" kern="1200" dirty="0"/>
                        <a:t>10.5cm</a:t>
                      </a:r>
                      <a:endParaRPr sz="1600" kern="1200" dirty="0">
                        <a:solidFill>
                          <a:schemeClr val="tx1"/>
                        </a:solidFill>
                        <a:latin typeface="Century Gothic"/>
                        <a:ea typeface="+mn-ea"/>
                        <a:cs typeface="Century Gothic"/>
                      </a:endParaRPr>
                    </a:p>
                  </a:txBody>
                  <a:tcPr marL="0" marR="0" marT="0" marB="0" anchor="ctr" anchorCtr="1"/>
                </a:tc>
                <a:extLst>
                  <a:ext uri="{0D108BD9-81ED-4DB2-BD59-A6C34878D82A}">
                    <a16:rowId xmlns:a16="http://schemas.microsoft.com/office/drawing/2014/main" xmlns="" val="1962846170"/>
                  </a:ext>
                </a:extLst>
              </a:tr>
            </a:tbl>
          </a:graphicData>
        </a:graphic>
      </p:graphicFrame>
    </p:spTree>
    <p:extLst>
      <p:ext uri="{BB962C8B-B14F-4D97-AF65-F5344CB8AC3E}">
        <p14:creationId xmlns:p14="http://schemas.microsoft.com/office/powerpoint/2010/main" xmlns="" val="28929393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710988-0634-4DEF-B20D-88072788600B}"/>
              </a:ext>
            </a:extLst>
          </p:cNvPr>
          <p:cNvSpPr>
            <a:spLocks noGrp="1"/>
          </p:cNvSpPr>
          <p:nvPr>
            <p:ph type="title"/>
          </p:nvPr>
        </p:nvSpPr>
        <p:spPr>
          <a:xfrm>
            <a:off x="838200" y="0"/>
            <a:ext cx="10515600" cy="1325563"/>
          </a:xfrm>
        </p:spPr>
        <p:txBody>
          <a:bodyPr/>
          <a:lstStyle/>
          <a:p>
            <a:r>
              <a:rPr lang="en-US" dirty="0"/>
              <a:t>How </a:t>
            </a:r>
            <a:r>
              <a:rPr lang="en-US" dirty="0" err="1"/>
              <a:t>AeroForm</a:t>
            </a:r>
            <a:r>
              <a:rPr lang="en-US" dirty="0"/>
              <a:t> Works</a:t>
            </a:r>
          </a:p>
        </p:txBody>
      </p:sp>
      <p:sp>
        <p:nvSpPr>
          <p:cNvPr id="3" name="Content Placeholder 2">
            <a:extLst>
              <a:ext uri="{FF2B5EF4-FFF2-40B4-BE49-F238E27FC236}">
                <a16:creationId xmlns:a16="http://schemas.microsoft.com/office/drawing/2014/main" xmlns="" id="{D6C1C790-652C-4FD9-877B-C052BC858AAA}"/>
              </a:ext>
            </a:extLst>
          </p:cNvPr>
          <p:cNvSpPr>
            <a:spLocks noGrp="1"/>
          </p:cNvSpPr>
          <p:nvPr>
            <p:ph idx="1"/>
          </p:nvPr>
        </p:nvSpPr>
        <p:spPr>
          <a:xfrm>
            <a:off x="580430" y="1154407"/>
            <a:ext cx="8153995" cy="4608512"/>
          </a:xfrm>
        </p:spPr>
        <p:txBody>
          <a:bodyPr/>
          <a:lstStyle/>
          <a:p>
            <a:r>
              <a:rPr lang="en-US" sz="2400" b="0" dirty="0">
                <a:solidFill>
                  <a:schemeClr val="tx1"/>
                </a:solidFill>
              </a:rPr>
              <a:t>Magnetically-Activated Microvalve Technology</a:t>
            </a:r>
          </a:p>
          <a:p>
            <a:endParaRPr lang="en-US" sz="800" b="0" dirty="0">
              <a:solidFill>
                <a:schemeClr val="tx1"/>
              </a:solidFill>
            </a:endParaRPr>
          </a:p>
          <a:p>
            <a:pPr marL="397996" lvl="1" indent="-380533">
              <a:buClrTx/>
              <a:buFont typeface="Century Gothic" panose="020B0502020202020204" pitchFamily="34" charset="0"/>
              <a:buChar char="•"/>
            </a:pPr>
            <a:r>
              <a:rPr lang="en-US" sz="2200" dirty="0">
                <a:solidFill>
                  <a:schemeClr val="tx1"/>
                </a:solidFill>
                <a:ea typeface="MS PGothic" pitchFamily="34" charset="-128"/>
              </a:rPr>
              <a:t>Dosage Controller syncs with the Expander via RF</a:t>
            </a:r>
          </a:p>
          <a:p>
            <a:pPr marL="397996" lvl="1" indent="-380533">
              <a:buClrTx/>
              <a:buFont typeface="Century Gothic" panose="020B0502020202020204" pitchFamily="34" charset="0"/>
              <a:buChar char="•"/>
            </a:pPr>
            <a:endParaRPr lang="en-US" sz="800" dirty="0">
              <a:solidFill>
                <a:schemeClr val="tx1"/>
              </a:solidFill>
              <a:ea typeface="MS PGothic" pitchFamily="34" charset="-128"/>
            </a:endParaRPr>
          </a:p>
          <a:p>
            <a:pPr marL="397996" lvl="1" indent="-380533">
              <a:buClrTx/>
              <a:buFont typeface="Century Gothic" panose="020B0502020202020204" pitchFamily="34" charset="0"/>
              <a:buChar char="•"/>
            </a:pPr>
            <a:r>
              <a:rPr lang="en-US" sz="2200" dirty="0">
                <a:solidFill>
                  <a:schemeClr val="tx1"/>
                </a:solidFill>
                <a:ea typeface="MS PGothic" pitchFamily="34" charset="-128"/>
              </a:rPr>
              <a:t>Powers the proprietary Microvalve system inside Expander</a:t>
            </a:r>
          </a:p>
          <a:p>
            <a:pPr marL="397996" lvl="1" indent="-380533">
              <a:buClrTx/>
              <a:buFont typeface="Century Gothic" panose="020B0502020202020204" pitchFamily="34" charset="0"/>
              <a:buChar char="•"/>
            </a:pPr>
            <a:endParaRPr lang="en-US" sz="800" dirty="0">
              <a:solidFill>
                <a:schemeClr val="tx1"/>
              </a:solidFill>
              <a:ea typeface="MS PGothic" pitchFamily="34" charset="-128"/>
            </a:endParaRPr>
          </a:p>
          <a:p>
            <a:pPr marL="397996" lvl="1" indent="-380533">
              <a:buClrTx/>
              <a:buFont typeface="Century Gothic" panose="020B0502020202020204" pitchFamily="34" charset="0"/>
              <a:buChar char="•"/>
            </a:pPr>
            <a:r>
              <a:rPr lang="en-US" sz="2200" dirty="0">
                <a:solidFill>
                  <a:schemeClr val="tx1"/>
                </a:solidFill>
                <a:ea typeface="MS PGothic" pitchFamily="34" charset="-128"/>
              </a:rPr>
              <a:t>Activates release of 10cc of CO</a:t>
            </a:r>
            <a:r>
              <a:rPr lang="en-US" sz="2200" baseline="-25000" dirty="0">
                <a:solidFill>
                  <a:schemeClr val="tx1"/>
                </a:solidFill>
                <a:ea typeface="MS PGothic" pitchFamily="34" charset="-128"/>
              </a:rPr>
              <a:t>2</a:t>
            </a:r>
          </a:p>
          <a:p>
            <a:pPr marL="847245" lvl="2" indent="-380533"/>
            <a:r>
              <a:rPr lang="en-US" sz="1800" dirty="0">
                <a:solidFill>
                  <a:schemeClr val="tx1"/>
                </a:solidFill>
              </a:rPr>
              <a:t>Patient lockout for 3 </a:t>
            </a:r>
            <a:r>
              <a:rPr lang="en-US" sz="1800" dirty="0" err="1">
                <a:solidFill>
                  <a:schemeClr val="tx1"/>
                </a:solidFill>
              </a:rPr>
              <a:t>hrs</a:t>
            </a:r>
            <a:endParaRPr lang="en-US" sz="1800" dirty="0">
              <a:solidFill>
                <a:schemeClr val="tx1"/>
              </a:solidFill>
            </a:endParaRPr>
          </a:p>
          <a:p>
            <a:pPr marL="847245" lvl="2" indent="-380533"/>
            <a:r>
              <a:rPr lang="en-US" sz="1800" dirty="0">
                <a:solidFill>
                  <a:schemeClr val="tx1"/>
                </a:solidFill>
              </a:rPr>
              <a:t>Maximum of 3 doses per 24-hour period</a:t>
            </a:r>
          </a:p>
          <a:p>
            <a:pPr marL="847245" lvl="2" indent="-380533"/>
            <a:endParaRPr lang="en-US" sz="800" dirty="0">
              <a:solidFill>
                <a:schemeClr val="tx1"/>
              </a:solidFill>
            </a:endParaRPr>
          </a:p>
          <a:p>
            <a:pPr marL="397996" lvl="1" indent="-380533">
              <a:buClrTx/>
            </a:pPr>
            <a:r>
              <a:rPr lang="en-US" sz="2200" dirty="0">
                <a:solidFill>
                  <a:schemeClr val="tx1"/>
                </a:solidFill>
                <a:ea typeface="MS PGothic" pitchFamily="34" charset="-128"/>
              </a:rPr>
              <a:t>No on-board electrical power in Expander</a:t>
            </a:r>
            <a:r>
              <a:rPr lang="en-US" sz="2200" b="0" dirty="0">
                <a:solidFill>
                  <a:schemeClr val="tx1"/>
                </a:solidFill>
              </a:rPr>
              <a:t>	</a:t>
            </a:r>
          </a:p>
        </p:txBody>
      </p:sp>
      <p:pic>
        <p:nvPicPr>
          <p:cNvPr id="4" name="Picture 3">
            <a:extLst>
              <a:ext uri="{FF2B5EF4-FFF2-40B4-BE49-F238E27FC236}">
                <a16:creationId xmlns:a16="http://schemas.microsoft.com/office/drawing/2014/main" xmlns="" id="{D30CAB39-2AB0-4127-A0F5-4C24F5424752}"/>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7142140" y="2557877"/>
            <a:ext cx="4425446" cy="3205042"/>
          </a:xfrm>
          <a:prstGeom prst="rect">
            <a:avLst/>
          </a:prstGeom>
        </p:spPr>
      </p:pic>
    </p:spTree>
    <p:extLst>
      <p:ext uri="{BB962C8B-B14F-4D97-AF65-F5344CB8AC3E}">
        <p14:creationId xmlns:p14="http://schemas.microsoft.com/office/powerpoint/2010/main" xmlns="" val="42685518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Clinical Data Summary</a:t>
            </a:r>
          </a:p>
        </p:txBody>
      </p:sp>
      <p:graphicFrame>
        <p:nvGraphicFramePr>
          <p:cNvPr id="8" name="Content Placeholder 7">
            <a:extLst>
              <a:ext uri="{FF2B5EF4-FFF2-40B4-BE49-F238E27FC236}">
                <a16:creationId xmlns:a16="http://schemas.microsoft.com/office/drawing/2014/main" xmlns="" id="{FE92E222-2C64-47F0-A98D-31F6E0F4FC8D}"/>
              </a:ext>
            </a:extLst>
          </p:cNvPr>
          <p:cNvGraphicFramePr>
            <a:graphicFrameLocks noGrp="1"/>
          </p:cNvGraphicFramePr>
          <p:nvPr>
            <p:ph idx="1"/>
            <p:extLst/>
          </p:nvPr>
        </p:nvGraphicFramePr>
        <p:xfrm>
          <a:off x="119987" y="930852"/>
          <a:ext cx="11440852" cy="4867367"/>
        </p:xfrm>
        <a:graphic>
          <a:graphicData uri="http://schemas.openxmlformats.org/drawingml/2006/table">
            <a:tbl>
              <a:tblPr firstRow="1" bandRow="1">
                <a:tableStyleId>{5C22544A-7EE6-4342-B048-85BDC9FD1C3A}</a:tableStyleId>
              </a:tblPr>
              <a:tblGrid>
                <a:gridCol w="1280920">
                  <a:extLst>
                    <a:ext uri="{9D8B030D-6E8A-4147-A177-3AD203B41FA5}">
                      <a16:colId xmlns:a16="http://schemas.microsoft.com/office/drawing/2014/main" xmlns="" val="1802561296"/>
                    </a:ext>
                  </a:extLst>
                </a:gridCol>
                <a:gridCol w="1027207">
                  <a:extLst>
                    <a:ext uri="{9D8B030D-6E8A-4147-A177-3AD203B41FA5}">
                      <a16:colId xmlns:a16="http://schemas.microsoft.com/office/drawing/2014/main" xmlns="" val="1526901608"/>
                    </a:ext>
                  </a:extLst>
                </a:gridCol>
                <a:gridCol w="1116222">
                  <a:extLst>
                    <a:ext uri="{9D8B030D-6E8A-4147-A177-3AD203B41FA5}">
                      <a16:colId xmlns:a16="http://schemas.microsoft.com/office/drawing/2014/main" xmlns="" val="654932011"/>
                    </a:ext>
                  </a:extLst>
                </a:gridCol>
                <a:gridCol w="1217697">
                  <a:extLst>
                    <a:ext uri="{9D8B030D-6E8A-4147-A177-3AD203B41FA5}">
                      <a16:colId xmlns:a16="http://schemas.microsoft.com/office/drawing/2014/main" xmlns="" val="3876255148"/>
                    </a:ext>
                  </a:extLst>
                </a:gridCol>
                <a:gridCol w="1319171">
                  <a:extLst>
                    <a:ext uri="{9D8B030D-6E8A-4147-A177-3AD203B41FA5}">
                      <a16:colId xmlns:a16="http://schemas.microsoft.com/office/drawing/2014/main" xmlns="" val="3341899267"/>
                    </a:ext>
                  </a:extLst>
                </a:gridCol>
                <a:gridCol w="1522121">
                  <a:extLst>
                    <a:ext uri="{9D8B030D-6E8A-4147-A177-3AD203B41FA5}">
                      <a16:colId xmlns:a16="http://schemas.microsoft.com/office/drawing/2014/main" xmlns="" val="4071923723"/>
                    </a:ext>
                  </a:extLst>
                </a:gridCol>
                <a:gridCol w="3957514">
                  <a:extLst>
                    <a:ext uri="{9D8B030D-6E8A-4147-A177-3AD203B41FA5}">
                      <a16:colId xmlns:a16="http://schemas.microsoft.com/office/drawing/2014/main" xmlns="" val="3398924697"/>
                    </a:ext>
                  </a:extLst>
                </a:gridCol>
              </a:tblGrid>
              <a:tr h="591009">
                <a:tc>
                  <a:txBody>
                    <a:bodyPr/>
                    <a:lstStyle/>
                    <a:p>
                      <a:pPr algn="ctr" fontAlgn="b"/>
                      <a:r>
                        <a:rPr lang="en-US" sz="1500" b="1" i="0" u="none" strike="noStrike" dirty="0">
                          <a:solidFill>
                            <a:schemeClr val="bg1"/>
                          </a:solidFill>
                          <a:effectLst/>
                          <a:latin typeface="Calibri" panose="020F0502020204030204" pitchFamily="34" charset="0"/>
                        </a:rPr>
                        <a:t>Study</a:t>
                      </a:r>
                    </a:p>
                  </a:txBody>
                  <a:tcPr marL="12684" marR="12684" marT="12684" marB="0" anchor="ctr">
                    <a:solidFill>
                      <a:srgbClr val="CE007C"/>
                    </a:solidFill>
                  </a:tcPr>
                </a:tc>
                <a:tc>
                  <a:txBody>
                    <a:bodyPr/>
                    <a:lstStyle/>
                    <a:p>
                      <a:pPr algn="ctr" fontAlgn="b"/>
                      <a:r>
                        <a:rPr lang="en-US" sz="1500" b="1" i="0" u="none" strike="noStrike" dirty="0">
                          <a:solidFill>
                            <a:schemeClr val="bg1"/>
                          </a:solidFill>
                          <a:effectLst/>
                          <a:latin typeface="Calibri" panose="020F0502020204030204" pitchFamily="34" charset="0"/>
                        </a:rPr>
                        <a:t>n=</a:t>
                      </a:r>
                    </a:p>
                  </a:txBody>
                  <a:tcPr marL="12684" marR="12684" marT="12684" marB="0" anchor="ctr">
                    <a:solidFill>
                      <a:srgbClr val="CE007C"/>
                    </a:solidFill>
                  </a:tcPr>
                </a:tc>
                <a:tc>
                  <a:txBody>
                    <a:bodyPr/>
                    <a:lstStyle/>
                    <a:p>
                      <a:pPr algn="ctr" fontAlgn="b"/>
                      <a:r>
                        <a:rPr lang="en-US" sz="1500" b="1" i="0" u="none" strike="noStrike" dirty="0">
                          <a:solidFill>
                            <a:schemeClr val="bg1"/>
                          </a:solidFill>
                          <a:effectLst/>
                          <a:latin typeface="Calibri" panose="020F0502020204030204" pitchFamily="34" charset="0"/>
                        </a:rPr>
                        <a:t>No. of Implants</a:t>
                      </a:r>
                    </a:p>
                  </a:txBody>
                  <a:tcPr marL="12684" marR="12684" marT="12684" marB="0" anchor="ctr">
                    <a:solidFill>
                      <a:srgbClr val="CE007C"/>
                    </a:solidFill>
                  </a:tcPr>
                </a:tc>
                <a:tc>
                  <a:txBody>
                    <a:bodyPr/>
                    <a:lstStyle/>
                    <a:p>
                      <a:pPr algn="ctr" fontAlgn="b"/>
                      <a:r>
                        <a:rPr lang="en-US" sz="1500" b="1" i="0" u="none" strike="noStrike" dirty="0" err="1">
                          <a:solidFill>
                            <a:schemeClr val="bg1"/>
                          </a:solidFill>
                          <a:effectLst/>
                          <a:latin typeface="Calibri" panose="020F0502020204030204" pitchFamily="34" charset="0"/>
                        </a:rPr>
                        <a:t>Avg</a:t>
                      </a:r>
                      <a:r>
                        <a:rPr lang="en-US" sz="1500" b="1" i="0" u="none" strike="noStrike" dirty="0">
                          <a:solidFill>
                            <a:schemeClr val="bg1"/>
                          </a:solidFill>
                          <a:effectLst/>
                          <a:latin typeface="Calibri" panose="020F0502020204030204" pitchFamily="34" charset="0"/>
                        </a:rPr>
                        <a:t> Expansion Time (Days)</a:t>
                      </a:r>
                    </a:p>
                  </a:txBody>
                  <a:tcPr marL="12684" marR="12684" marT="12684" marB="0" anchor="ctr">
                    <a:solidFill>
                      <a:srgbClr val="CE007C"/>
                    </a:solidFill>
                  </a:tcPr>
                </a:tc>
                <a:tc>
                  <a:txBody>
                    <a:bodyPr/>
                    <a:lstStyle/>
                    <a:p>
                      <a:pPr algn="ctr" fontAlgn="b"/>
                      <a:r>
                        <a:rPr lang="en-US" sz="1500" b="1" i="0" u="none" strike="noStrike" kern="1200" dirty="0">
                          <a:solidFill>
                            <a:schemeClr val="bg1"/>
                          </a:solidFill>
                          <a:effectLst/>
                          <a:latin typeface="Calibri" panose="020F0502020204030204" pitchFamily="34" charset="0"/>
                          <a:ea typeface="+mn-ea"/>
                          <a:cs typeface="+mn-cs"/>
                        </a:rPr>
                        <a:t>Reconstruction Days</a:t>
                      </a:r>
                    </a:p>
                  </a:txBody>
                  <a:tcPr marL="12684" marR="12684" marT="12684" marB="0" anchor="ctr">
                    <a:solidFill>
                      <a:srgbClr val="CE007C"/>
                    </a:solidFill>
                  </a:tcPr>
                </a:tc>
                <a:tc>
                  <a:txBody>
                    <a:bodyPr/>
                    <a:lstStyle/>
                    <a:p>
                      <a:pPr algn="ctr" fontAlgn="b"/>
                      <a:r>
                        <a:rPr lang="en-US" sz="1500" b="1" i="0" u="none" strike="noStrike">
                          <a:solidFill>
                            <a:schemeClr val="bg1"/>
                          </a:solidFill>
                          <a:effectLst/>
                          <a:latin typeface="Calibri" panose="020F0502020204030204" pitchFamily="34" charset="0"/>
                        </a:rPr>
                        <a:t>Patient / Surgeon </a:t>
                      </a:r>
                      <a:r>
                        <a:rPr lang="en-US" sz="1500" b="1" i="0" u="none" strike="noStrike" dirty="0">
                          <a:solidFill>
                            <a:schemeClr val="bg1"/>
                          </a:solidFill>
                          <a:effectLst/>
                          <a:latin typeface="Calibri" panose="020F0502020204030204" pitchFamily="34" charset="0"/>
                        </a:rPr>
                        <a:t>Satisfaction Rates</a:t>
                      </a:r>
                    </a:p>
                  </a:txBody>
                  <a:tcPr marL="12684" marR="12684" marT="12684" marB="0" anchor="ctr">
                    <a:solidFill>
                      <a:srgbClr val="CE007C"/>
                    </a:solidFill>
                  </a:tcPr>
                </a:tc>
                <a:tc>
                  <a:txBody>
                    <a:bodyPr/>
                    <a:lstStyle/>
                    <a:p>
                      <a:pPr algn="ctr" fontAlgn="b"/>
                      <a:r>
                        <a:rPr lang="en-US" sz="1500" b="1" i="0" u="none" strike="noStrike" dirty="0">
                          <a:solidFill>
                            <a:schemeClr val="bg1"/>
                          </a:solidFill>
                          <a:effectLst/>
                          <a:latin typeface="Calibri" panose="020F0502020204030204" pitchFamily="34" charset="0"/>
                        </a:rPr>
                        <a:t>Significance</a:t>
                      </a:r>
                    </a:p>
                  </a:txBody>
                  <a:tcPr marL="12684" marR="12684" marT="12684" marB="0" anchor="ctr">
                    <a:solidFill>
                      <a:srgbClr val="CE007C"/>
                    </a:solidFill>
                  </a:tcPr>
                </a:tc>
                <a:extLst>
                  <a:ext uri="{0D108BD9-81ED-4DB2-BD59-A6C34878D82A}">
                    <a16:rowId xmlns:a16="http://schemas.microsoft.com/office/drawing/2014/main" xmlns="" val="160807566"/>
                  </a:ext>
                </a:extLst>
              </a:tr>
              <a:tr h="354062">
                <a:tc>
                  <a:txBody>
                    <a:bodyPr/>
                    <a:lstStyle/>
                    <a:p>
                      <a:pPr algn="ctr" fontAlgn="b"/>
                      <a:r>
                        <a:rPr lang="en-US" sz="1500" b="1" i="0" u="none" strike="noStrike" dirty="0">
                          <a:solidFill>
                            <a:srgbClr val="000000"/>
                          </a:solidFill>
                          <a:effectLst/>
                          <a:latin typeface="Calibri" panose="020F0502020204030204" pitchFamily="34" charset="0"/>
                        </a:rPr>
                        <a:t>PACE (AU)</a:t>
                      </a:r>
                    </a:p>
                  </a:txBody>
                  <a:tcPr marL="12684" marR="12684" marT="12684" marB="0" anchor="ctr">
                    <a:solidFill>
                      <a:srgbClr val="ECB0D7"/>
                    </a:solidFill>
                  </a:tcPr>
                </a:tc>
                <a:tc>
                  <a:txBody>
                    <a:bodyPr/>
                    <a:lstStyle/>
                    <a:p>
                      <a:pPr algn="ctr" fontAlgn="b"/>
                      <a:r>
                        <a:rPr lang="en-US" sz="1500" b="1" i="0" u="none" strike="noStrike" dirty="0">
                          <a:solidFill>
                            <a:srgbClr val="000000"/>
                          </a:solidFill>
                          <a:effectLst/>
                          <a:latin typeface="Calibri" panose="020F0502020204030204" pitchFamily="34" charset="0"/>
                        </a:rPr>
                        <a:t>7</a:t>
                      </a:r>
                    </a:p>
                  </a:txBody>
                  <a:tcPr marL="12684" marR="12684" marT="12684" marB="0" anchor="ctr">
                    <a:solidFill>
                      <a:srgbClr val="ECB0D7"/>
                    </a:solidFill>
                  </a:tcPr>
                </a:tc>
                <a:tc>
                  <a:txBody>
                    <a:bodyPr/>
                    <a:lstStyle/>
                    <a:p>
                      <a:pPr algn="ctr" fontAlgn="b"/>
                      <a:r>
                        <a:rPr lang="en-US" sz="1500" b="1" i="0" u="none" strike="noStrike" dirty="0">
                          <a:solidFill>
                            <a:srgbClr val="000000"/>
                          </a:solidFill>
                          <a:effectLst/>
                          <a:latin typeface="Calibri" panose="020F0502020204030204" pitchFamily="34" charset="0"/>
                        </a:rPr>
                        <a:t>10</a:t>
                      </a:r>
                    </a:p>
                  </a:txBody>
                  <a:tcPr marL="12684" marR="12684" marT="12684" marB="0" anchor="ctr">
                    <a:solidFill>
                      <a:srgbClr val="ECB0D7"/>
                    </a:solidFill>
                  </a:tcPr>
                </a:tc>
                <a:tc>
                  <a:txBody>
                    <a:bodyPr/>
                    <a:lstStyle/>
                    <a:p>
                      <a:pPr algn="ctr" fontAlgn="b"/>
                      <a:r>
                        <a:rPr lang="en-US" sz="1500" b="1" i="0" u="none" strike="noStrike" dirty="0">
                          <a:solidFill>
                            <a:srgbClr val="000000"/>
                          </a:solidFill>
                          <a:effectLst/>
                          <a:latin typeface="Calibri" panose="020F0502020204030204" pitchFamily="34" charset="0"/>
                        </a:rPr>
                        <a:t>15</a:t>
                      </a:r>
                    </a:p>
                  </a:txBody>
                  <a:tcPr marL="12684" marR="12684" marT="12684" marB="0" anchor="ctr">
                    <a:solidFill>
                      <a:srgbClr val="ECB0D7"/>
                    </a:solidFill>
                  </a:tcPr>
                </a:tc>
                <a:tc>
                  <a:txBody>
                    <a:bodyPr/>
                    <a:lstStyle/>
                    <a:p>
                      <a:pPr algn="ctr" fontAlgn="b"/>
                      <a:r>
                        <a:rPr lang="en-US" sz="1500" b="1" i="0" u="none" strike="noStrike" dirty="0">
                          <a:solidFill>
                            <a:srgbClr val="000000"/>
                          </a:solidFill>
                          <a:effectLst/>
                          <a:latin typeface="Calibri" panose="020F0502020204030204" pitchFamily="34" charset="0"/>
                        </a:rPr>
                        <a:t>110</a:t>
                      </a:r>
                    </a:p>
                  </a:txBody>
                  <a:tcPr marL="12684" marR="12684" marT="12684" marB="0" anchor="ctr">
                    <a:solidFill>
                      <a:srgbClr val="ECB0D7"/>
                    </a:solidFill>
                  </a:tcPr>
                </a:tc>
                <a:tc>
                  <a:txBody>
                    <a:bodyPr/>
                    <a:lstStyle/>
                    <a:p>
                      <a:pPr algn="ctr" fontAlgn="b"/>
                      <a:r>
                        <a:rPr lang="en-US" sz="1500" b="1" i="0" u="none" strike="noStrike" dirty="0">
                          <a:solidFill>
                            <a:srgbClr val="000000"/>
                          </a:solidFill>
                          <a:effectLst/>
                          <a:latin typeface="Calibri" panose="020F0502020204030204" pitchFamily="34" charset="0"/>
                        </a:rPr>
                        <a:t>100%</a:t>
                      </a:r>
                    </a:p>
                  </a:txBody>
                  <a:tcPr marL="12684" marR="12684" marT="12684" marB="0" anchor="ctr">
                    <a:solidFill>
                      <a:srgbClr val="ECB0D7"/>
                    </a:solidFill>
                  </a:tcPr>
                </a:tc>
                <a:tc rowSpan="3">
                  <a:txBody>
                    <a:bodyPr/>
                    <a:lstStyle/>
                    <a:p>
                      <a:pPr marL="0" indent="91440" algn="l" fontAlgn="ctr">
                        <a:buFont typeface="Arial" panose="020B0604020202020204" pitchFamily="34" charset="0"/>
                        <a:buNone/>
                      </a:pPr>
                      <a:r>
                        <a:rPr lang="en-US" sz="1500" b="1" i="0" u="none" strike="noStrike" dirty="0">
                          <a:solidFill>
                            <a:srgbClr val="000000"/>
                          </a:solidFill>
                          <a:effectLst/>
                          <a:latin typeface="Calibri" panose="020F0502020204030204" pitchFamily="34" charset="0"/>
                        </a:rPr>
                        <a:t>PACE-Feasibility study</a:t>
                      </a:r>
                    </a:p>
                    <a:p>
                      <a:pPr marL="0" indent="91440" algn="l" fontAlgn="ctr">
                        <a:buFont typeface="Arial" panose="020B0604020202020204" pitchFamily="34" charset="0"/>
                        <a:buNone/>
                      </a:pPr>
                      <a:r>
                        <a:rPr lang="en-US" sz="1500" b="1" i="0" u="none" strike="noStrike" dirty="0">
                          <a:solidFill>
                            <a:srgbClr val="000000"/>
                          </a:solidFill>
                          <a:effectLst/>
                          <a:latin typeface="Calibri" panose="020F0502020204030204" pitchFamily="34" charset="0"/>
                        </a:rPr>
                        <a:t>100% overall successful expansion and exchange in PACE trials and 94% in </a:t>
                      </a:r>
                      <a:r>
                        <a:rPr lang="en-US" sz="1500" b="1" i="0" u="none" strike="noStrike">
                          <a:solidFill>
                            <a:srgbClr val="000000"/>
                          </a:solidFill>
                          <a:effectLst/>
                          <a:latin typeface="Calibri" panose="020F0502020204030204" pitchFamily="34" charset="0"/>
                        </a:rPr>
                        <a:t>ASPIRE trial </a:t>
                      </a:r>
                      <a:r>
                        <a:rPr lang="en-US" sz="1500" b="1" i="0" u="none" strike="noStrike" dirty="0">
                          <a:solidFill>
                            <a:srgbClr val="000000"/>
                          </a:solidFill>
                          <a:effectLst/>
                          <a:latin typeface="Calibri" panose="020F0502020204030204" pitchFamily="34" charset="0"/>
                        </a:rPr>
                        <a:t>(no device related failures)</a:t>
                      </a:r>
                    </a:p>
                    <a:p>
                      <a:pPr marL="0" indent="91440" algn="l" fontAlgn="ctr">
                        <a:buFont typeface="Arial" panose="020B0604020202020204" pitchFamily="34" charset="0"/>
                        <a:buNone/>
                      </a:pPr>
                      <a:r>
                        <a:rPr lang="en-US" sz="1500" b="1" i="0" u="none" strike="noStrike" dirty="0">
                          <a:solidFill>
                            <a:srgbClr val="000000"/>
                          </a:solidFill>
                          <a:effectLst/>
                          <a:latin typeface="Calibri" panose="020F0502020204030204" pitchFamily="34" charset="0"/>
                        </a:rPr>
                        <a:t>Studies enabled:</a:t>
                      </a:r>
                    </a:p>
                    <a:p>
                      <a:pPr marL="171450" indent="-91440" algn="l" fontAlgn="ctr">
                        <a:buFont typeface="Arial" panose="020B0604020202020204" pitchFamily="34" charset="0"/>
                        <a:buChar char="•"/>
                      </a:pPr>
                      <a:r>
                        <a:rPr lang="en-US" sz="1500" b="1" i="0" u="none" strike="noStrike" dirty="0">
                          <a:solidFill>
                            <a:srgbClr val="000000"/>
                          </a:solidFill>
                          <a:effectLst/>
                          <a:latin typeface="Calibri" panose="020F0502020204030204" pitchFamily="34" charset="0"/>
                        </a:rPr>
                        <a:t>CE Mark</a:t>
                      </a:r>
                    </a:p>
                    <a:p>
                      <a:pPr marL="171450" indent="-91440" algn="l" fontAlgn="ctr">
                        <a:buFont typeface="Arial" panose="020B0604020202020204" pitchFamily="34" charset="0"/>
                        <a:buChar char="•"/>
                      </a:pPr>
                      <a:r>
                        <a:rPr lang="en-US" sz="1500" b="1" i="0" u="none" strike="noStrike" dirty="0">
                          <a:solidFill>
                            <a:srgbClr val="000000"/>
                          </a:solidFill>
                          <a:effectLst/>
                          <a:latin typeface="Calibri" panose="020F0502020204030204" pitchFamily="34" charset="0"/>
                        </a:rPr>
                        <a:t>TGA Approval</a:t>
                      </a:r>
                    </a:p>
                    <a:p>
                      <a:pPr marL="171450" indent="-91440" algn="l" fontAlgn="ctr">
                        <a:buFont typeface="Arial" panose="020B0604020202020204" pitchFamily="34" charset="0"/>
                        <a:buChar char="•"/>
                      </a:pPr>
                      <a:r>
                        <a:rPr lang="en-US" sz="1500" b="1" i="0" u="none" strike="noStrike" dirty="0">
                          <a:solidFill>
                            <a:srgbClr val="000000"/>
                          </a:solidFill>
                          <a:effectLst/>
                          <a:latin typeface="Calibri" panose="020F0502020204030204" pitchFamily="34" charset="0"/>
                        </a:rPr>
                        <a:t>FDA Approval for IDE</a:t>
                      </a:r>
                    </a:p>
                  </a:txBody>
                  <a:tcPr marL="12684" marR="12684" marT="12684" marB="0" anchor="ctr">
                    <a:solidFill>
                      <a:srgbClr val="ECB0D7"/>
                    </a:solidFill>
                  </a:tcPr>
                </a:tc>
                <a:extLst>
                  <a:ext uri="{0D108BD9-81ED-4DB2-BD59-A6C34878D82A}">
                    <a16:rowId xmlns:a16="http://schemas.microsoft.com/office/drawing/2014/main" xmlns="" val="1407491382"/>
                  </a:ext>
                </a:extLst>
              </a:tr>
              <a:tr h="354062">
                <a:tc>
                  <a:txBody>
                    <a:bodyPr/>
                    <a:lstStyle/>
                    <a:p>
                      <a:pPr algn="ctr" fontAlgn="b"/>
                      <a:r>
                        <a:rPr lang="en-US" sz="1500" b="1" i="0" u="none" strike="noStrike" dirty="0">
                          <a:solidFill>
                            <a:srgbClr val="000000"/>
                          </a:solidFill>
                          <a:effectLst/>
                          <a:latin typeface="Calibri" panose="020F0502020204030204" pitchFamily="34" charset="0"/>
                        </a:rPr>
                        <a:t>PACE II (AU)</a:t>
                      </a:r>
                    </a:p>
                  </a:txBody>
                  <a:tcPr marL="12684" marR="12684" marT="12684" marB="0" anchor="ctr">
                    <a:solidFill>
                      <a:srgbClr val="F7DDEE"/>
                    </a:solidFill>
                  </a:tcPr>
                </a:tc>
                <a:tc>
                  <a:txBody>
                    <a:bodyPr/>
                    <a:lstStyle/>
                    <a:p>
                      <a:pPr algn="ctr" fontAlgn="b"/>
                      <a:r>
                        <a:rPr lang="en-US" sz="1500" b="1" i="0" u="none" strike="noStrike">
                          <a:solidFill>
                            <a:srgbClr val="000000"/>
                          </a:solidFill>
                          <a:effectLst/>
                          <a:latin typeface="Calibri" panose="020F0502020204030204" pitchFamily="34" charset="0"/>
                        </a:rPr>
                        <a:t>33</a:t>
                      </a:r>
                    </a:p>
                  </a:txBody>
                  <a:tcPr marL="12684" marR="12684" marT="12684" marB="0" anchor="ctr">
                    <a:solidFill>
                      <a:srgbClr val="F7DDEE"/>
                    </a:solidFill>
                  </a:tcPr>
                </a:tc>
                <a:tc>
                  <a:txBody>
                    <a:bodyPr/>
                    <a:lstStyle/>
                    <a:p>
                      <a:pPr algn="ctr" fontAlgn="b"/>
                      <a:r>
                        <a:rPr lang="en-US" sz="1500" b="1" i="0" u="none" strike="noStrike" dirty="0">
                          <a:solidFill>
                            <a:srgbClr val="000000"/>
                          </a:solidFill>
                          <a:effectLst/>
                          <a:latin typeface="Calibri" panose="020F0502020204030204" pitchFamily="34" charset="0"/>
                        </a:rPr>
                        <a:t>61</a:t>
                      </a:r>
                    </a:p>
                  </a:txBody>
                  <a:tcPr marL="12684" marR="12684" marT="12684" marB="0" anchor="ctr">
                    <a:solidFill>
                      <a:srgbClr val="F7DDEE"/>
                    </a:solidFill>
                  </a:tcPr>
                </a:tc>
                <a:tc>
                  <a:txBody>
                    <a:bodyPr/>
                    <a:lstStyle/>
                    <a:p>
                      <a:pPr algn="ctr" fontAlgn="b"/>
                      <a:r>
                        <a:rPr lang="en-US" sz="1500" b="1" i="0" u="none" strike="noStrike" dirty="0">
                          <a:solidFill>
                            <a:srgbClr val="000000"/>
                          </a:solidFill>
                          <a:effectLst/>
                          <a:latin typeface="Calibri" panose="020F0502020204030204" pitchFamily="34" charset="0"/>
                        </a:rPr>
                        <a:t>17</a:t>
                      </a:r>
                    </a:p>
                  </a:txBody>
                  <a:tcPr marL="12684" marR="12684" marT="12684" marB="0" anchor="ctr">
                    <a:solidFill>
                      <a:srgbClr val="F7DDEE"/>
                    </a:solidFill>
                  </a:tcPr>
                </a:tc>
                <a:tc>
                  <a:txBody>
                    <a:bodyPr/>
                    <a:lstStyle/>
                    <a:p>
                      <a:pPr algn="ctr" fontAlgn="b"/>
                      <a:r>
                        <a:rPr lang="en-US" sz="1500" b="1" i="0" u="none" strike="noStrike" dirty="0">
                          <a:solidFill>
                            <a:srgbClr val="000000"/>
                          </a:solidFill>
                          <a:effectLst/>
                          <a:latin typeface="Calibri" panose="020F0502020204030204" pitchFamily="34" charset="0"/>
                        </a:rPr>
                        <a:t>90</a:t>
                      </a:r>
                    </a:p>
                  </a:txBody>
                  <a:tcPr marL="12684" marR="12684" marT="12684" marB="0" anchor="ctr">
                    <a:solidFill>
                      <a:srgbClr val="F7DDEE"/>
                    </a:solidFill>
                  </a:tcPr>
                </a:tc>
                <a:tc>
                  <a:txBody>
                    <a:bodyPr/>
                    <a:lstStyle/>
                    <a:p>
                      <a:pPr algn="ctr" fontAlgn="b"/>
                      <a:r>
                        <a:rPr lang="en-US" sz="1500" b="1" i="0" u="none" strike="noStrike" dirty="0">
                          <a:solidFill>
                            <a:srgbClr val="000000"/>
                          </a:solidFill>
                          <a:effectLst/>
                          <a:latin typeface="Calibri" panose="020F0502020204030204" pitchFamily="34" charset="0"/>
                        </a:rPr>
                        <a:t>98%</a:t>
                      </a:r>
                    </a:p>
                  </a:txBody>
                  <a:tcPr marL="12684" marR="12684" marT="12684" marB="0" anchor="ctr">
                    <a:solidFill>
                      <a:srgbClr val="F7DDEE"/>
                    </a:solidFill>
                  </a:tcPr>
                </a:tc>
                <a:tc vMerge="1">
                  <a:txBody>
                    <a:bodyPr/>
                    <a:lstStyle/>
                    <a:p>
                      <a:endParaRPr lang="en-US"/>
                    </a:p>
                  </a:txBody>
                  <a:tcPr>
                    <a:solidFill>
                      <a:srgbClr val="F7DDEE"/>
                    </a:solidFill>
                  </a:tcPr>
                </a:tc>
                <a:extLst>
                  <a:ext uri="{0D108BD9-81ED-4DB2-BD59-A6C34878D82A}">
                    <a16:rowId xmlns:a16="http://schemas.microsoft.com/office/drawing/2014/main" xmlns="" val="996239747"/>
                  </a:ext>
                </a:extLst>
              </a:tr>
              <a:tr h="644028">
                <a:tc>
                  <a:txBody>
                    <a:bodyPr/>
                    <a:lstStyle/>
                    <a:p>
                      <a:pPr algn="ctr" fontAlgn="b"/>
                      <a:r>
                        <a:rPr lang="en-US" sz="1500" b="1" i="0" u="none" strike="noStrike" dirty="0">
                          <a:solidFill>
                            <a:srgbClr val="000000"/>
                          </a:solidFill>
                          <a:effectLst/>
                          <a:latin typeface="Calibri" panose="020F0502020204030204" pitchFamily="34" charset="0"/>
                        </a:rPr>
                        <a:t>ASPIRE (AU)</a:t>
                      </a:r>
                    </a:p>
                  </a:txBody>
                  <a:tcPr marL="12684" marR="12684" marT="12684" marB="0" anchor="ctr">
                    <a:solidFill>
                      <a:srgbClr val="ECB0D7"/>
                    </a:solidFill>
                  </a:tcPr>
                </a:tc>
                <a:tc>
                  <a:txBody>
                    <a:bodyPr/>
                    <a:lstStyle/>
                    <a:p>
                      <a:pPr algn="ctr" fontAlgn="b"/>
                      <a:r>
                        <a:rPr lang="en-US" sz="1500" b="1" i="0" u="none" strike="noStrike">
                          <a:solidFill>
                            <a:srgbClr val="000000"/>
                          </a:solidFill>
                          <a:effectLst/>
                          <a:latin typeface="Calibri" panose="020F0502020204030204" pitchFamily="34" charset="0"/>
                        </a:rPr>
                        <a:t>21</a:t>
                      </a:r>
                    </a:p>
                  </a:txBody>
                  <a:tcPr marL="12684" marR="12684" marT="12684" marB="0" anchor="ctr">
                    <a:solidFill>
                      <a:srgbClr val="ECB0D7"/>
                    </a:solidFill>
                  </a:tcPr>
                </a:tc>
                <a:tc>
                  <a:txBody>
                    <a:bodyPr/>
                    <a:lstStyle/>
                    <a:p>
                      <a:pPr algn="ctr" fontAlgn="b"/>
                      <a:r>
                        <a:rPr lang="en-US" sz="1500" b="1" i="0" u="none" strike="noStrike">
                          <a:solidFill>
                            <a:srgbClr val="000000"/>
                          </a:solidFill>
                          <a:effectLst/>
                          <a:latin typeface="Calibri" panose="020F0502020204030204" pitchFamily="34" charset="0"/>
                        </a:rPr>
                        <a:t>34</a:t>
                      </a:r>
                    </a:p>
                  </a:txBody>
                  <a:tcPr marL="12684" marR="12684" marT="12684" marB="0" anchor="ctr">
                    <a:solidFill>
                      <a:srgbClr val="ECB0D7"/>
                    </a:solidFill>
                  </a:tcPr>
                </a:tc>
                <a:tc>
                  <a:txBody>
                    <a:bodyPr/>
                    <a:lstStyle/>
                    <a:p>
                      <a:pPr algn="ctr" fontAlgn="b"/>
                      <a:r>
                        <a:rPr lang="en-US" sz="1500" b="1" i="0" u="none" strike="noStrike">
                          <a:solidFill>
                            <a:srgbClr val="000000"/>
                          </a:solidFill>
                          <a:effectLst/>
                          <a:latin typeface="Calibri" panose="020F0502020204030204" pitchFamily="34" charset="0"/>
                        </a:rPr>
                        <a:t>22</a:t>
                      </a:r>
                    </a:p>
                  </a:txBody>
                  <a:tcPr marL="12684" marR="12684" marT="12684" marB="0" anchor="ctr">
                    <a:solidFill>
                      <a:srgbClr val="ECB0D7"/>
                    </a:solidFill>
                  </a:tcPr>
                </a:tc>
                <a:tc>
                  <a:txBody>
                    <a:bodyPr/>
                    <a:lstStyle/>
                    <a:p>
                      <a:pPr algn="ctr" fontAlgn="b"/>
                      <a:r>
                        <a:rPr lang="en-US" sz="1500" b="1" i="0" u="none" strike="noStrike" dirty="0">
                          <a:solidFill>
                            <a:srgbClr val="000000"/>
                          </a:solidFill>
                          <a:effectLst/>
                          <a:latin typeface="Calibri" panose="020F0502020204030204" pitchFamily="34" charset="0"/>
                        </a:rPr>
                        <a:t>96</a:t>
                      </a:r>
                    </a:p>
                  </a:txBody>
                  <a:tcPr marL="12684" marR="12684" marT="12684" marB="0" anchor="ctr">
                    <a:solidFill>
                      <a:srgbClr val="ECB0D7"/>
                    </a:solidFill>
                  </a:tcPr>
                </a:tc>
                <a:tc>
                  <a:txBody>
                    <a:bodyPr/>
                    <a:lstStyle/>
                    <a:p>
                      <a:pPr algn="ctr" fontAlgn="b"/>
                      <a:r>
                        <a:rPr lang="en-US" sz="1500" b="1" i="0" u="none" strike="noStrike" dirty="0">
                          <a:solidFill>
                            <a:srgbClr val="000000"/>
                          </a:solidFill>
                          <a:effectLst/>
                          <a:latin typeface="Calibri" panose="020F0502020204030204" pitchFamily="34" charset="0"/>
                        </a:rPr>
                        <a:t>95%</a:t>
                      </a:r>
                    </a:p>
                  </a:txBody>
                  <a:tcPr marL="12684" marR="12684" marT="12684" marB="0" anchor="ctr">
                    <a:solidFill>
                      <a:srgbClr val="ECB0D7"/>
                    </a:solidFill>
                  </a:tcPr>
                </a:tc>
                <a:tc vMerge="1">
                  <a:txBody>
                    <a:bodyPr/>
                    <a:lstStyle/>
                    <a:p>
                      <a:endParaRPr lang="en-US"/>
                    </a:p>
                  </a:txBody>
                  <a:tcPr>
                    <a:solidFill>
                      <a:srgbClr val="ECB0D7"/>
                    </a:solidFill>
                  </a:tcPr>
                </a:tc>
                <a:extLst>
                  <a:ext uri="{0D108BD9-81ED-4DB2-BD59-A6C34878D82A}">
                    <a16:rowId xmlns:a16="http://schemas.microsoft.com/office/drawing/2014/main" xmlns="" val="3024840689"/>
                  </a:ext>
                </a:extLst>
              </a:tr>
              <a:tr h="1083853">
                <a:tc>
                  <a:txBody>
                    <a:bodyPr/>
                    <a:lstStyle/>
                    <a:p>
                      <a:pPr algn="ctr" fontAlgn="ctr"/>
                      <a:r>
                        <a:rPr lang="en-US" sz="1500" b="1" i="0" u="none" strike="noStrike" dirty="0">
                          <a:solidFill>
                            <a:srgbClr val="000000"/>
                          </a:solidFill>
                          <a:effectLst/>
                          <a:latin typeface="Calibri" panose="020F0502020204030204" pitchFamily="34" charset="0"/>
                        </a:rPr>
                        <a:t>XPAND (US)</a:t>
                      </a:r>
                    </a:p>
                  </a:txBody>
                  <a:tcPr marL="12684" marR="12684" marT="12684" marB="0" anchor="ctr">
                    <a:solidFill>
                      <a:srgbClr val="F7DDEE"/>
                    </a:solidFill>
                  </a:tcPr>
                </a:tc>
                <a:tc>
                  <a:txBody>
                    <a:bodyPr/>
                    <a:lstStyle/>
                    <a:p>
                      <a:pPr algn="l" fontAlgn="ctr"/>
                      <a:r>
                        <a:rPr lang="en-US" sz="1500" b="1" i="0" u="none" strike="noStrike" dirty="0">
                          <a:solidFill>
                            <a:srgbClr val="000000"/>
                          </a:solidFill>
                          <a:effectLst/>
                          <a:latin typeface="Calibri" panose="020F0502020204030204" pitchFamily="34" charset="0"/>
                        </a:rPr>
                        <a:t> 98 </a:t>
                      </a:r>
                      <a:r>
                        <a:rPr lang="en-US" sz="1200" b="1" i="0" u="none" strike="noStrike" dirty="0">
                          <a:solidFill>
                            <a:srgbClr val="000000"/>
                          </a:solidFill>
                          <a:effectLst/>
                          <a:latin typeface="Calibri" panose="020F0502020204030204" pitchFamily="34" charset="0"/>
                        </a:rPr>
                        <a:t>AeroForm</a:t>
                      </a:r>
                    </a:p>
                    <a:p>
                      <a:pPr algn="l" fontAlgn="ctr"/>
                      <a:r>
                        <a:rPr lang="en-US" sz="1500" b="1" i="0" u="none" strike="noStrike" kern="1200" dirty="0">
                          <a:solidFill>
                            <a:srgbClr val="000000"/>
                          </a:solidFill>
                          <a:effectLst/>
                          <a:latin typeface="Calibri" panose="020F0502020204030204" pitchFamily="34" charset="0"/>
                          <a:ea typeface="+mn-ea"/>
                          <a:cs typeface="+mn-cs"/>
                        </a:rPr>
                        <a:t> 52</a:t>
                      </a:r>
                      <a:r>
                        <a:rPr lang="en-US" sz="1200" b="1" i="0" u="none" strike="noStrike" dirty="0">
                          <a:solidFill>
                            <a:srgbClr val="000000"/>
                          </a:solidFill>
                          <a:effectLst/>
                          <a:latin typeface="Calibri" panose="020F0502020204030204" pitchFamily="34" charset="0"/>
                        </a:rPr>
                        <a:t> Saline</a:t>
                      </a:r>
                      <a:endParaRPr lang="en-US" sz="1500" b="1" i="0" u="none" strike="noStrike" dirty="0">
                        <a:solidFill>
                          <a:srgbClr val="000000"/>
                        </a:solidFill>
                        <a:effectLst/>
                        <a:latin typeface="Calibri" panose="020F0502020204030204" pitchFamily="34" charset="0"/>
                      </a:endParaRPr>
                    </a:p>
                  </a:txBody>
                  <a:tcPr marL="12684" marR="12684" marT="12684" marB="0" anchor="ctr">
                    <a:solidFill>
                      <a:srgbClr val="F7DDEE"/>
                    </a:solidFill>
                  </a:tcPr>
                </a:tc>
                <a:tc>
                  <a:txBody>
                    <a:bodyPr/>
                    <a:lstStyle/>
                    <a:p>
                      <a:pPr marL="0" marR="0" lvl="0" indent="0" algn="l" defTabSz="686623" rtl="0" eaLnBrk="1" fontAlgn="ctr"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168 </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AeroForm</a:t>
                      </a:r>
                    </a:p>
                    <a:p>
                      <a:pPr marL="0" marR="0" lvl="0" indent="0" algn="l" defTabSz="686623" rtl="0" eaLnBrk="1" fontAlgn="ctr"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88</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Saline</a:t>
                      </a:r>
                      <a:endPar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12684" marR="12684" marT="12684" marB="0" anchor="ctr">
                    <a:solidFill>
                      <a:srgbClr val="F7DDEE"/>
                    </a:solidFill>
                  </a:tcPr>
                </a:tc>
                <a:tc>
                  <a:txBody>
                    <a:bodyPr/>
                    <a:lstStyle/>
                    <a:p>
                      <a:pPr algn="ctr" fontAlgn="ctr"/>
                      <a:r>
                        <a:rPr lang="en-US" sz="1500" b="1" i="0" u="none" strike="noStrike" dirty="0">
                          <a:solidFill>
                            <a:srgbClr val="000000"/>
                          </a:solidFill>
                          <a:effectLst/>
                          <a:latin typeface="Calibri" panose="020F0502020204030204" pitchFamily="34" charset="0"/>
                        </a:rPr>
                        <a:t>21 </a:t>
                      </a:r>
                      <a:r>
                        <a:rPr lang="en-US" sz="1200" b="1" i="0" u="none" strike="noStrike" kern="1200" dirty="0">
                          <a:solidFill>
                            <a:srgbClr val="000000"/>
                          </a:solidFill>
                          <a:effectLst/>
                          <a:latin typeface="Calibri" panose="020F0502020204030204" pitchFamily="34" charset="0"/>
                          <a:ea typeface="+mn-ea"/>
                          <a:cs typeface="+mn-cs"/>
                        </a:rPr>
                        <a:t>AeroForm </a:t>
                      </a:r>
                      <a:r>
                        <a:rPr lang="en-US" sz="1100" b="1" i="0" u="none" strike="noStrike" kern="1200" dirty="0">
                          <a:solidFill>
                            <a:srgbClr val="000000"/>
                          </a:solidFill>
                          <a:effectLst/>
                          <a:latin typeface="Calibri" panose="020F0502020204030204" pitchFamily="34" charset="0"/>
                          <a:ea typeface="+mn-ea"/>
                          <a:cs typeface="+mn-cs"/>
                        </a:rPr>
                        <a:t>(median)</a:t>
                      </a:r>
                    </a:p>
                    <a:p>
                      <a:pPr algn="ctr" fontAlgn="ctr"/>
                      <a:r>
                        <a:rPr lang="en-US" sz="1500" b="1" i="0" u="none" strike="noStrike" dirty="0">
                          <a:solidFill>
                            <a:srgbClr val="000000"/>
                          </a:solidFill>
                          <a:effectLst/>
                          <a:latin typeface="Calibri" panose="020F0502020204030204" pitchFamily="34" charset="0"/>
                        </a:rPr>
                        <a:t>46 </a:t>
                      </a:r>
                      <a:r>
                        <a:rPr lang="en-US" sz="1200" b="1" i="0" u="none" strike="noStrike" kern="1200" dirty="0">
                          <a:solidFill>
                            <a:srgbClr val="000000"/>
                          </a:solidFill>
                          <a:effectLst/>
                          <a:latin typeface="Calibri" panose="020F0502020204030204" pitchFamily="34" charset="0"/>
                          <a:ea typeface="+mn-ea"/>
                          <a:cs typeface="+mn-cs"/>
                        </a:rPr>
                        <a:t>Saline</a:t>
                      </a:r>
                    </a:p>
                    <a:p>
                      <a:pPr algn="ctr" fontAlgn="ctr"/>
                      <a:r>
                        <a:rPr lang="en-US" sz="1100" b="1" i="0" u="none" strike="noStrike" kern="1200" dirty="0">
                          <a:solidFill>
                            <a:srgbClr val="000000"/>
                          </a:solidFill>
                          <a:effectLst/>
                          <a:latin typeface="Calibri" panose="020F0502020204030204" pitchFamily="34" charset="0"/>
                          <a:ea typeface="+mn-ea"/>
                          <a:cs typeface="+mn-cs"/>
                        </a:rPr>
                        <a:t>(median)</a:t>
                      </a:r>
                    </a:p>
                  </a:txBody>
                  <a:tcPr marL="12684" marR="12684" marT="12684" marB="0" anchor="ctr">
                    <a:solidFill>
                      <a:srgbClr val="F7DDEE"/>
                    </a:solidFill>
                  </a:tcPr>
                </a:tc>
                <a:tc>
                  <a:txBody>
                    <a:bodyPr/>
                    <a:lstStyle/>
                    <a:p>
                      <a:pPr algn="ctr" fontAlgn="ctr"/>
                      <a:r>
                        <a:rPr lang="en-US" sz="1500" b="1" i="0" u="none" strike="noStrike" dirty="0">
                          <a:solidFill>
                            <a:srgbClr val="000000"/>
                          </a:solidFill>
                          <a:effectLst/>
                          <a:latin typeface="Calibri" panose="020F0502020204030204" pitchFamily="34" charset="0"/>
                        </a:rPr>
                        <a:t>108/136</a:t>
                      </a:r>
                    </a:p>
                  </a:txBody>
                  <a:tcPr marL="12684" marR="12684" marT="12684" marB="0" anchor="ctr">
                    <a:solidFill>
                      <a:srgbClr val="F7DDEE"/>
                    </a:solidFill>
                  </a:tcPr>
                </a:tc>
                <a:tc>
                  <a:txBody>
                    <a:bodyPr/>
                    <a:lstStyle/>
                    <a:p>
                      <a:pPr algn="ctr" fontAlgn="ctr"/>
                      <a:r>
                        <a:rPr lang="en-US" sz="1500" b="1" i="0" u="none" strike="noStrike" dirty="0">
                          <a:solidFill>
                            <a:srgbClr val="000000"/>
                          </a:solidFill>
                          <a:effectLst/>
                          <a:latin typeface="Calibri" panose="020F0502020204030204" pitchFamily="34" charset="0"/>
                        </a:rPr>
                        <a:t>84% / 83%</a:t>
                      </a:r>
                    </a:p>
                  </a:txBody>
                  <a:tcPr marL="12684" marR="12684" marT="12684" marB="0" anchor="ctr">
                    <a:solidFill>
                      <a:srgbClr val="F7DDEE"/>
                    </a:solidFill>
                  </a:tcPr>
                </a:tc>
                <a:tc>
                  <a:txBody>
                    <a:bodyPr/>
                    <a:lstStyle/>
                    <a:p>
                      <a:pPr marL="171450" indent="-91440" algn="l" fontAlgn="ctr">
                        <a:buFont typeface="Arial" panose="020B0604020202020204" pitchFamily="34" charset="0"/>
                        <a:buChar char="•"/>
                      </a:pPr>
                      <a:r>
                        <a:rPr lang="en-US" sz="1500" b="1" i="0" u="none" strike="noStrike" dirty="0">
                          <a:solidFill>
                            <a:srgbClr val="000000"/>
                          </a:solidFill>
                          <a:effectLst/>
                          <a:latin typeface="Calibri" panose="020F0502020204030204" pitchFamily="34" charset="0"/>
                        </a:rPr>
                        <a:t>2:1 Multi-center randomization</a:t>
                      </a:r>
                    </a:p>
                    <a:p>
                      <a:pPr marL="171450" indent="-91440" algn="l" fontAlgn="ctr">
                        <a:buFont typeface="Arial" panose="020B0604020202020204" pitchFamily="34" charset="0"/>
                        <a:buChar char="•"/>
                      </a:pPr>
                      <a:r>
                        <a:rPr lang="en-US" sz="1500" b="1" i="0" u="none" strike="noStrike" dirty="0">
                          <a:solidFill>
                            <a:srgbClr val="000000"/>
                          </a:solidFill>
                          <a:effectLst/>
                          <a:latin typeface="Calibri" panose="020F0502020204030204" pitchFamily="34" charset="0"/>
                        </a:rPr>
                        <a:t>Similar patient and procedural characteristics</a:t>
                      </a:r>
                    </a:p>
                    <a:p>
                      <a:pPr marL="171450" indent="-91440" algn="l" fontAlgn="ctr">
                        <a:buFont typeface="Arial" panose="020B0604020202020204" pitchFamily="34" charset="0"/>
                        <a:buChar char="•"/>
                      </a:pPr>
                      <a:r>
                        <a:rPr lang="en-US" sz="1500" b="1" i="0" u="none" strike="noStrike" dirty="0">
                          <a:solidFill>
                            <a:srgbClr val="000000"/>
                          </a:solidFill>
                          <a:effectLst/>
                          <a:latin typeface="Calibri" panose="020F0502020204030204" pitchFamily="34" charset="0"/>
                        </a:rPr>
                        <a:t>No statistically significant difference in AEs</a:t>
                      </a:r>
                    </a:p>
                    <a:p>
                      <a:pPr marL="171450" indent="-91440" algn="l" fontAlgn="ctr">
                        <a:buFont typeface="Arial" panose="020B0604020202020204" pitchFamily="34" charset="0"/>
                        <a:buChar char="•"/>
                      </a:pPr>
                      <a:r>
                        <a:rPr lang="en-US" sz="1500" b="1" i="0" u="none" strike="noStrike" dirty="0">
                          <a:solidFill>
                            <a:srgbClr val="000000"/>
                          </a:solidFill>
                          <a:effectLst/>
                          <a:latin typeface="Calibri" panose="020F0502020204030204" pitchFamily="34" charset="0"/>
                        </a:rPr>
                        <a:t>AeroForm v2.5</a:t>
                      </a:r>
                    </a:p>
                  </a:txBody>
                  <a:tcPr marL="12684" marR="12684" marT="12684" marB="0" anchor="ctr">
                    <a:solidFill>
                      <a:srgbClr val="F7DDEE"/>
                    </a:solidFill>
                  </a:tcPr>
                </a:tc>
                <a:extLst>
                  <a:ext uri="{0D108BD9-81ED-4DB2-BD59-A6C34878D82A}">
                    <a16:rowId xmlns:a16="http://schemas.microsoft.com/office/drawing/2014/main" xmlns="" val="475580323"/>
                  </a:ext>
                </a:extLst>
              </a:tr>
              <a:tr h="1351021">
                <a:tc>
                  <a:txBody>
                    <a:bodyPr/>
                    <a:lstStyle/>
                    <a:p>
                      <a:pPr algn="ctr" fontAlgn="ctr"/>
                      <a:r>
                        <a:rPr lang="en-US" sz="1500" b="1" i="0" u="none" strike="noStrike" dirty="0">
                          <a:solidFill>
                            <a:srgbClr val="000000"/>
                          </a:solidFill>
                          <a:effectLst/>
                          <a:latin typeface="Calibri" panose="020F0502020204030204" pitchFamily="34" charset="0"/>
                        </a:rPr>
                        <a:t>XPAND II (US)</a:t>
                      </a:r>
                    </a:p>
                  </a:txBody>
                  <a:tcPr marL="12684" marR="12684" marT="12684" marB="0" anchor="ctr">
                    <a:solidFill>
                      <a:srgbClr val="ECB0D7"/>
                    </a:solidFill>
                  </a:tcPr>
                </a:tc>
                <a:tc>
                  <a:txBody>
                    <a:bodyPr/>
                    <a:lstStyle/>
                    <a:p>
                      <a:pPr algn="ctr" fontAlgn="ctr"/>
                      <a:r>
                        <a:rPr lang="en-US" sz="1500" b="1" i="0" u="none" strike="noStrike" dirty="0">
                          <a:solidFill>
                            <a:srgbClr val="000000"/>
                          </a:solidFill>
                          <a:effectLst/>
                          <a:latin typeface="Calibri" panose="020F0502020204030204" pitchFamily="34" charset="0"/>
                        </a:rPr>
                        <a:t>50</a:t>
                      </a:r>
                    </a:p>
                  </a:txBody>
                  <a:tcPr marL="12684" marR="12684" marT="12684" marB="0" anchor="ctr">
                    <a:solidFill>
                      <a:srgbClr val="ECB0D7"/>
                    </a:solidFill>
                  </a:tcPr>
                </a:tc>
                <a:tc>
                  <a:txBody>
                    <a:bodyPr/>
                    <a:lstStyle/>
                    <a:p>
                      <a:pPr algn="ctr" fontAlgn="ctr"/>
                      <a:r>
                        <a:rPr lang="en-US" sz="1500" b="1" i="0" u="none" strike="noStrike" dirty="0">
                          <a:solidFill>
                            <a:srgbClr val="000000"/>
                          </a:solidFill>
                          <a:effectLst/>
                          <a:latin typeface="Calibri" panose="020F0502020204030204" pitchFamily="34" charset="0"/>
                        </a:rPr>
                        <a:t>86</a:t>
                      </a:r>
                    </a:p>
                  </a:txBody>
                  <a:tcPr marL="12684" marR="12684" marT="12684" marB="0" anchor="ctr">
                    <a:solidFill>
                      <a:srgbClr val="ECB0D7"/>
                    </a:solidFill>
                  </a:tcPr>
                </a:tc>
                <a:tc>
                  <a:txBody>
                    <a:bodyPr/>
                    <a:lstStyle/>
                    <a:p>
                      <a:pPr algn="ctr" fontAlgn="ctr"/>
                      <a:r>
                        <a:rPr lang="en-US" sz="1500" b="1" i="0" u="none" strike="noStrike" dirty="0">
                          <a:solidFill>
                            <a:srgbClr val="000000"/>
                          </a:solidFill>
                          <a:effectLst/>
                          <a:latin typeface="Calibri" panose="020F0502020204030204" pitchFamily="34" charset="0"/>
                        </a:rPr>
                        <a:t>21</a:t>
                      </a:r>
                    </a:p>
                  </a:txBody>
                  <a:tcPr marL="12684" marR="12684" marT="12684" marB="0" anchor="ctr">
                    <a:solidFill>
                      <a:srgbClr val="ECB0D7"/>
                    </a:solidFill>
                  </a:tcPr>
                </a:tc>
                <a:tc>
                  <a:txBody>
                    <a:bodyPr/>
                    <a:lstStyle/>
                    <a:p>
                      <a:pPr algn="ctr" fontAlgn="ctr"/>
                      <a:r>
                        <a:rPr lang="en-US" sz="1500" b="1" i="0" u="none" strike="noStrike" dirty="0">
                          <a:solidFill>
                            <a:srgbClr val="000000"/>
                          </a:solidFill>
                          <a:effectLst/>
                          <a:latin typeface="Calibri" panose="020F0502020204030204" pitchFamily="34" charset="0"/>
                        </a:rPr>
                        <a:t>112</a:t>
                      </a:r>
                    </a:p>
                  </a:txBody>
                  <a:tcPr marL="12684" marR="12684" marT="12684" marB="0" anchor="ctr">
                    <a:solidFill>
                      <a:srgbClr val="ECB0D7"/>
                    </a:solidFill>
                  </a:tcPr>
                </a:tc>
                <a:tc>
                  <a:txBody>
                    <a:bodyPr/>
                    <a:lstStyle/>
                    <a:p>
                      <a:pPr algn="ctr" fontAlgn="ctr"/>
                      <a:r>
                        <a:rPr lang="en-US" sz="1500" b="1" i="0" u="none" strike="noStrike" dirty="0">
                          <a:solidFill>
                            <a:srgbClr val="000000"/>
                          </a:solidFill>
                          <a:effectLst/>
                          <a:latin typeface="Calibri" panose="020F0502020204030204" pitchFamily="34" charset="0"/>
                        </a:rPr>
                        <a:t>96% / 96%</a:t>
                      </a:r>
                    </a:p>
                  </a:txBody>
                  <a:tcPr marL="12684" marR="12684" marT="12684" marB="0" anchor="ctr">
                    <a:solidFill>
                      <a:srgbClr val="ECB0D7"/>
                    </a:solidFill>
                  </a:tcPr>
                </a:tc>
                <a:tc>
                  <a:txBody>
                    <a:bodyPr/>
                    <a:lstStyle/>
                    <a:p>
                      <a:pPr marL="171450" indent="-91440" algn="l" fontAlgn="ctr">
                        <a:buFont typeface="Arial" panose="020B0604020202020204" pitchFamily="34" charset="0"/>
                        <a:buChar char="•"/>
                      </a:pPr>
                      <a:r>
                        <a:rPr lang="en-US" sz="1500" b="1" i="0" u="none" strike="noStrike" dirty="0">
                          <a:solidFill>
                            <a:srgbClr val="000000"/>
                          </a:solidFill>
                          <a:effectLst/>
                          <a:latin typeface="Calibri" panose="020F0502020204030204" pitchFamily="34" charset="0"/>
                        </a:rPr>
                        <a:t>Prospective, single arm, multi-center IDE study</a:t>
                      </a:r>
                    </a:p>
                    <a:p>
                      <a:pPr marL="171450" indent="-91440" algn="l" fontAlgn="ctr">
                        <a:buFont typeface="Arial" panose="020B0604020202020204" pitchFamily="34" charset="0"/>
                        <a:buChar char="•"/>
                      </a:pPr>
                      <a:r>
                        <a:rPr lang="en-US" sz="1500" b="1" i="0" u="none" strike="noStrike" dirty="0">
                          <a:solidFill>
                            <a:srgbClr val="000000"/>
                          </a:solidFill>
                          <a:effectLst/>
                          <a:latin typeface="Calibri" panose="020F0502020204030204" pitchFamily="34" charset="0"/>
                        </a:rPr>
                        <a:t>Data confirms results of the pivotal IDE study (XPAND)</a:t>
                      </a:r>
                    </a:p>
                    <a:p>
                      <a:pPr marL="171450" indent="-91440" algn="l" fontAlgn="ctr">
                        <a:buFont typeface="Arial" panose="020B0604020202020204" pitchFamily="34" charset="0"/>
                        <a:buChar char="•"/>
                      </a:pPr>
                      <a:r>
                        <a:rPr lang="en-US" sz="1500" b="1" i="0" u="none" strike="noStrike" dirty="0">
                          <a:solidFill>
                            <a:srgbClr val="000000"/>
                          </a:solidFill>
                          <a:effectLst/>
                          <a:latin typeface="Calibri" panose="020F0502020204030204" pitchFamily="34" charset="0"/>
                        </a:rPr>
                        <a:t>AE rate similar to previous results</a:t>
                      </a:r>
                    </a:p>
                    <a:p>
                      <a:pPr marL="171450" indent="-91440" algn="l" fontAlgn="ctr">
                        <a:buFont typeface="Arial" panose="020B0604020202020204" pitchFamily="34" charset="0"/>
                        <a:buChar char="•"/>
                      </a:pPr>
                      <a:r>
                        <a:rPr lang="en-US" sz="1500" b="1" i="0" u="none" strike="noStrike" dirty="0">
                          <a:solidFill>
                            <a:srgbClr val="000000"/>
                          </a:solidFill>
                          <a:effectLst/>
                          <a:latin typeface="Calibri" panose="020F0502020204030204" pitchFamily="34" charset="0"/>
                        </a:rPr>
                        <a:t>Submitted for publication September 2018</a:t>
                      </a:r>
                    </a:p>
                  </a:txBody>
                  <a:tcPr marL="12684" marR="12684" marT="12684" marB="0" anchor="ctr">
                    <a:solidFill>
                      <a:srgbClr val="ECB0D7"/>
                    </a:solidFill>
                  </a:tcPr>
                </a:tc>
                <a:extLst>
                  <a:ext uri="{0D108BD9-81ED-4DB2-BD59-A6C34878D82A}">
                    <a16:rowId xmlns:a16="http://schemas.microsoft.com/office/drawing/2014/main" xmlns="" val="3675632748"/>
                  </a:ext>
                </a:extLst>
              </a:tr>
            </a:tbl>
          </a:graphicData>
        </a:graphic>
      </p:graphicFrame>
      <p:sp>
        <p:nvSpPr>
          <p:cNvPr id="3" name="Rectangle 2">
            <a:extLst>
              <a:ext uri="{FF2B5EF4-FFF2-40B4-BE49-F238E27FC236}">
                <a16:creationId xmlns:a16="http://schemas.microsoft.com/office/drawing/2014/main" xmlns="" id="{0ED9110F-18DE-43F5-AABF-6EF3F63BAA1A}"/>
              </a:ext>
            </a:extLst>
          </p:cNvPr>
          <p:cNvSpPr/>
          <p:nvPr/>
        </p:nvSpPr>
        <p:spPr>
          <a:xfrm>
            <a:off x="134541" y="5807184"/>
            <a:ext cx="11440852" cy="1066767"/>
          </a:xfrm>
          <a:prstGeom prst="rect">
            <a:avLst/>
          </a:prstGeom>
        </p:spPr>
        <p:txBody>
          <a:bodyPr wrap="square">
            <a:spAutoFit/>
          </a:bodyPr>
          <a:lstStyle/>
          <a:p>
            <a:pPr defTabSz="1217706"/>
            <a:r>
              <a:rPr lang="en-US" sz="900" dirty="0">
                <a:solidFill>
                  <a:prstClr val="black"/>
                </a:solidFill>
                <a:latin typeface="Segoe UI"/>
              </a:rPr>
              <a:t>Connell AF. Patient-Activated Controlled Expansion for Breast Reconstruction with Controlled Carbon Dioxide Inflation: A Feasibility Study. </a:t>
            </a:r>
            <a:r>
              <a:rPr lang="en-US" sz="900" i="1" dirty="0" err="1">
                <a:solidFill>
                  <a:prstClr val="black"/>
                </a:solidFill>
                <a:latin typeface="Segoe UI"/>
              </a:rPr>
              <a:t>Plast</a:t>
            </a:r>
            <a:r>
              <a:rPr lang="en-US" sz="900" i="1" dirty="0">
                <a:solidFill>
                  <a:prstClr val="black"/>
                </a:solidFill>
                <a:latin typeface="Segoe UI"/>
              </a:rPr>
              <a:t> </a:t>
            </a:r>
            <a:r>
              <a:rPr lang="en-US" sz="900" i="1" dirty="0" err="1">
                <a:solidFill>
                  <a:prstClr val="black"/>
                </a:solidFill>
                <a:latin typeface="Segoe UI"/>
              </a:rPr>
              <a:t>Reconstr</a:t>
            </a:r>
            <a:r>
              <a:rPr lang="en-US" sz="900" i="1" dirty="0">
                <a:solidFill>
                  <a:prstClr val="black"/>
                </a:solidFill>
                <a:latin typeface="Segoe UI"/>
              </a:rPr>
              <a:t> Surg.</a:t>
            </a:r>
            <a:r>
              <a:rPr lang="en-US" sz="900" dirty="0">
                <a:solidFill>
                  <a:prstClr val="black"/>
                </a:solidFill>
                <a:latin typeface="Segoe UI"/>
              </a:rPr>
              <a:t> 2011; 128 (4): 848-852.</a:t>
            </a:r>
          </a:p>
          <a:p>
            <a:pPr defTabSz="1217706"/>
            <a:r>
              <a:rPr lang="en-US" sz="600" dirty="0">
                <a:solidFill>
                  <a:prstClr val="black"/>
                </a:solidFill>
                <a:latin typeface="Segoe UI"/>
              </a:rPr>
              <a:t> </a:t>
            </a:r>
          </a:p>
          <a:p>
            <a:pPr defTabSz="1217706"/>
            <a:r>
              <a:rPr lang="en-US" sz="900" dirty="0">
                <a:solidFill>
                  <a:prstClr val="black"/>
                </a:solidFill>
                <a:latin typeface="Segoe UI"/>
              </a:rPr>
              <a:t>Connell TF, Patient-Activated Controlled Expansion for Breast Reconstruction Using Controlled Carbon Dioxide Inflation: Confirmation of a Feasibility Study. </a:t>
            </a:r>
            <a:r>
              <a:rPr lang="en-US" sz="900" i="1" dirty="0" err="1">
                <a:solidFill>
                  <a:prstClr val="black"/>
                </a:solidFill>
                <a:latin typeface="Segoe UI"/>
              </a:rPr>
              <a:t>Plast</a:t>
            </a:r>
            <a:r>
              <a:rPr lang="en-US" sz="900" i="1" dirty="0">
                <a:solidFill>
                  <a:prstClr val="black"/>
                </a:solidFill>
                <a:latin typeface="Segoe UI"/>
              </a:rPr>
              <a:t> </a:t>
            </a:r>
            <a:r>
              <a:rPr lang="en-US" sz="900" i="1" dirty="0" err="1">
                <a:solidFill>
                  <a:prstClr val="black"/>
                </a:solidFill>
                <a:latin typeface="Segoe UI"/>
              </a:rPr>
              <a:t>Reconstr</a:t>
            </a:r>
            <a:r>
              <a:rPr lang="en-US" sz="900" i="1" dirty="0">
                <a:solidFill>
                  <a:prstClr val="black"/>
                </a:solidFill>
                <a:latin typeface="Segoe UI"/>
              </a:rPr>
              <a:t> Surg.</a:t>
            </a:r>
            <a:r>
              <a:rPr lang="en-US" sz="900" dirty="0">
                <a:solidFill>
                  <a:prstClr val="black"/>
                </a:solidFill>
                <a:latin typeface="Segoe UI"/>
              </a:rPr>
              <a:t> 2014; 134(4): 503e-511e.</a:t>
            </a:r>
          </a:p>
          <a:p>
            <a:pPr defTabSz="1217706"/>
            <a:endParaRPr lang="en-US" sz="600" dirty="0">
              <a:solidFill>
                <a:prstClr val="black"/>
              </a:solidFill>
              <a:latin typeface="Segoe UI"/>
            </a:endParaRPr>
          </a:p>
          <a:p>
            <a:pPr defTabSz="1217706"/>
            <a:r>
              <a:rPr lang="en-US" sz="900" dirty="0">
                <a:solidFill>
                  <a:prstClr val="black"/>
                </a:solidFill>
                <a:latin typeface="Segoe UI"/>
              </a:rPr>
              <a:t>Connell, TF. Results from the ASPIRE study for breast reconstruction utilizing the AeroForm™ patient controlled carbon dioxide-inflated tissue expanders. Journal of Plastic, Reconstructive and Aesthetic Surgery (JPRAS) 2015 (1-7); http: //dx.doi.org/10.1016/j.bjps.2015.05.001. </a:t>
            </a:r>
          </a:p>
          <a:p>
            <a:pPr defTabSz="1217706"/>
            <a:endParaRPr lang="en-US" sz="600" dirty="0">
              <a:solidFill>
                <a:prstClr val="black"/>
              </a:solidFill>
              <a:latin typeface="Segoe UI"/>
            </a:endParaRPr>
          </a:p>
          <a:p>
            <a:pPr defTabSz="1217706"/>
            <a:r>
              <a:rPr lang="en-US" sz="900" dirty="0">
                <a:solidFill>
                  <a:prstClr val="black"/>
                </a:solidFill>
                <a:latin typeface="Segoe UI"/>
              </a:rPr>
              <a:t>Ascherman JA, et al. Carbon Dioxide-Based versus Saline Tissue Expansion for Breast Reconstruction; Results of the XPAND Prospective, Randomized Clinical Trial. </a:t>
            </a:r>
            <a:r>
              <a:rPr lang="en-US" sz="900" dirty="0" err="1">
                <a:solidFill>
                  <a:prstClr val="black"/>
                </a:solidFill>
                <a:latin typeface="Segoe UI"/>
              </a:rPr>
              <a:t>Plast</a:t>
            </a:r>
            <a:r>
              <a:rPr lang="en-US" sz="900" dirty="0">
                <a:solidFill>
                  <a:prstClr val="black"/>
                </a:solidFill>
                <a:latin typeface="Segoe UI"/>
              </a:rPr>
              <a:t> </a:t>
            </a:r>
            <a:r>
              <a:rPr lang="en-US" sz="900" dirty="0" err="1">
                <a:solidFill>
                  <a:prstClr val="black"/>
                </a:solidFill>
                <a:latin typeface="Segoe UI"/>
              </a:rPr>
              <a:t>Reconstr</a:t>
            </a:r>
            <a:r>
              <a:rPr lang="en-US" sz="900" dirty="0">
                <a:solidFill>
                  <a:prstClr val="black"/>
                </a:solidFill>
                <a:latin typeface="Segoe UI"/>
              </a:rPr>
              <a:t> Surg. 2016: Dec; 138 (6): 1161-1170.</a:t>
            </a:r>
          </a:p>
        </p:txBody>
      </p:sp>
    </p:spTree>
    <p:extLst>
      <p:ext uri="{BB962C8B-B14F-4D97-AF65-F5344CB8AC3E}">
        <p14:creationId xmlns:p14="http://schemas.microsoft.com/office/powerpoint/2010/main" xmlns="" val="401592366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xmlns=""/>
              </a:ext>
            </a:extLst>
          </a:blip>
          <a:srcRect/>
          <a:stretch/>
        </p:blipFill>
        <p:spPr>
          <a:xfrm>
            <a:off x="7518" y="6688"/>
            <a:ext cx="4972261" cy="6872453"/>
          </a:xfrm>
          <a:prstGeom prst="rect">
            <a:avLst/>
          </a:prstGeom>
        </p:spPr>
      </p:pic>
      <p:sp>
        <p:nvSpPr>
          <p:cNvPr id="4" name="Title 3">
            <a:extLst>
              <a:ext uri="{FF2B5EF4-FFF2-40B4-BE49-F238E27FC236}">
                <a16:creationId xmlns:a16="http://schemas.microsoft.com/office/drawing/2014/main" xmlns="" id="{65BD0C3E-AE80-4E69-A38A-B3A3E6A50C94}"/>
              </a:ext>
            </a:extLst>
          </p:cNvPr>
          <p:cNvSpPr>
            <a:spLocks noGrp="1"/>
          </p:cNvSpPr>
          <p:nvPr>
            <p:ph type="title"/>
          </p:nvPr>
        </p:nvSpPr>
        <p:spPr/>
        <p:txBody>
          <a:bodyPr/>
          <a:lstStyle/>
          <a:p>
            <a:pPr algn="ctr"/>
            <a:r>
              <a:rPr lang="en-US" dirty="0"/>
              <a:t>       Patient Benefits</a:t>
            </a:r>
          </a:p>
        </p:txBody>
      </p:sp>
      <p:sp>
        <p:nvSpPr>
          <p:cNvPr id="5" name="Content Placeholder 4">
            <a:extLst>
              <a:ext uri="{FF2B5EF4-FFF2-40B4-BE49-F238E27FC236}">
                <a16:creationId xmlns:a16="http://schemas.microsoft.com/office/drawing/2014/main" xmlns="" id="{CA6696D3-56CF-4CA6-9DDE-91510E5EF4D9}"/>
              </a:ext>
            </a:extLst>
          </p:cNvPr>
          <p:cNvSpPr>
            <a:spLocks noGrp="1"/>
          </p:cNvSpPr>
          <p:nvPr>
            <p:ph idx="1"/>
          </p:nvPr>
        </p:nvSpPr>
        <p:spPr>
          <a:xfrm>
            <a:off x="5000568" y="1399506"/>
            <a:ext cx="6680444" cy="4608512"/>
          </a:xfrm>
          <a:solidFill>
            <a:schemeClr val="bg1"/>
          </a:solidFill>
        </p:spPr>
        <p:txBody>
          <a:bodyPr>
            <a:normAutofit lnSpcReduction="10000"/>
          </a:bodyPr>
          <a:lstStyle/>
          <a:p>
            <a:pPr marL="380533" indent="-380533">
              <a:buFont typeface="Arial" panose="020B0604020202020204" pitchFamily="34" charset="0"/>
              <a:buChar char="•"/>
            </a:pPr>
            <a:r>
              <a:rPr lang="en-US" b="0" dirty="0">
                <a:solidFill>
                  <a:schemeClr val="tx1"/>
                </a:solidFill>
              </a:rPr>
              <a:t>Flexible – Physician and patient can determine dosing regimen </a:t>
            </a:r>
          </a:p>
          <a:p>
            <a:pPr>
              <a:buFont typeface="Arial" panose="020B0604020202020204" pitchFamily="34" charset="0"/>
              <a:buChar char="•"/>
            </a:pPr>
            <a:endParaRPr lang="en-US" sz="800" b="0" dirty="0">
              <a:solidFill>
                <a:schemeClr val="tx1"/>
              </a:solidFill>
            </a:endParaRPr>
          </a:p>
          <a:p>
            <a:pPr marL="380533" indent="-380533">
              <a:buFont typeface="Arial" panose="020B0604020202020204" pitchFamily="34" charset="0"/>
              <a:buChar char="•"/>
            </a:pPr>
            <a:r>
              <a:rPr lang="en-US" b="0" dirty="0">
                <a:solidFill>
                  <a:schemeClr val="tx1"/>
                </a:solidFill>
              </a:rPr>
              <a:t>Convenient - Patient can dose wherever and whenever she chooses </a:t>
            </a:r>
          </a:p>
          <a:p>
            <a:pPr>
              <a:buFont typeface="Arial" panose="020B0604020202020204" pitchFamily="34" charset="0"/>
              <a:buChar char="•"/>
            </a:pPr>
            <a:endParaRPr lang="en-US" sz="800" b="0" dirty="0">
              <a:solidFill>
                <a:schemeClr val="tx1"/>
              </a:solidFill>
            </a:endParaRPr>
          </a:p>
          <a:p>
            <a:pPr marL="380533" indent="-380533">
              <a:buFont typeface="Arial" panose="020B0604020202020204" pitchFamily="34" charset="0"/>
              <a:buChar char="•"/>
            </a:pPr>
            <a:r>
              <a:rPr lang="en-US" b="0" dirty="0">
                <a:solidFill>
                  <a:schemeClr val="tx1"/>
                </a:solidFill>
              </a:rPr>
              <a:t>Comfortable - Needle free, expand gradually based on comfort with small 10 cc doses</a:t>
            </a:r>
          </a:p>
          <a:p>
            <a:pPr marL="380533" indent="-380533">
              <a:buFont typeface="Arial" panose="020B0604020202020204" pitchFamily="34" charset="0"/>
              <a:buChar char="•"/>
            </a:pPr>
            <a:endParaRPr lang="en-US" sz="800" b="0" dirty="0">
              <a:solidFill>
                <a:schemeClr val="tx1"/>
              </a:solidFill>
            </a:endParaRPr>
          </a:p>
          <a:p>
            <a:pPr marL="380533" indent="-380533">
              <a:buFont typeface="Arial" panose="020B0604020202020204" pitchFamily="34" charset="0"/>
              <a:buChar char="•"/>
            </a:pPr>
            <a:r>
              <a:rPr lang="en-US" b="0" dirty="0">
                <a:solidFill>
                  <a:schemeClr val="tx1"/>
                </a:solidFill>
              </a:rPr>
              <a:t>Rapid – reduces expansion time from months to weeks</a:t>
            </a:r>
            <a:r>
              <a:rPr lang="en-US" b="0" baseline="30000" dirty="0">
                <a:solidFill>
                  <a:schemeClr val="tx1"/>
                </a:solidFill>
              </a:rPr>
              <a:t>1 </a:t>
            </a:r>
            <a:r>
              <a:rPr lang="en-US" b="0" dirty="0">
                <a:solidFill>
                  <a:schemeClr val="tx1"/>
                </a:solidFill>
              </a:rPr>
              <a:t>which may allow for implant exchange ahead of radiation</a:t>
            </a:r>
            <a:endParaRPr lang="en-US" b="0" baseline="30000" dirty="0">
              <a:solidFill>
                <a:schemeClr val="tx1"/>
              </a:solidFill>
            </a:endParaRPr>
          </a:p>
        </p:txBody>
      </p:sp>
      <p:sp>
        <p:nvSpPr>
          <p:cNvPr id="14" name="TextBox 13">
            <a:extLst>
              <a:ext uri="{FF2B5EF4-FFF2-40B4-BE49-F238E27FC236}">
                <a16:creationId xmlns:a16="http://schemas.microsoft.com/office/drawing/2014/main" xmlns="" id="{D00958B9-29E3-4A02-9DFA-BE592380BDA8}"/>
              </a:ext>
            </a:extLst>
          </p:cNvPr>
          <p:cNvSpPr txBox="1"/>
          <p:nvPr/>
        </p:nvSpPr>
        <p:spPr>
          <a:xfrm>
            <a:off x="5182728" y="6168818"/>
            <a:ext cx="6498284" cy="379206"/>
          </a:xfrm>
          <a:prstGeom prst="rect">
            <a:avLst/>
          </a:prstGeom>
          <a:noFill/>
        </p:spPr>
        <p:txBody>
          <a:bodyPr wrap="square" rtlCol="0">
            <a:spAutoFit/>
          </a:bodyPr>
          <a:lstStyle/>
          <a:p>
            <a:pPr defTabSz="608853"/>
            <a:r>
              <a:rPr lang="en-US" sz="932" dirty="0">
                <a:solidFill>
                  <a:prstClr val="black"/>
                </a:solidFill>
                <a:latin typeface="Century Gothic" panose="020B0502020202020204" pitchFamily="34" charset="0"/>
              </a:rPr>
              <a:t>1 </a:t>
            </a:r>
            <a:r>
              <a:rPr lang="en-US" sz="932" dirty="0" err="1">
                <a:solidFill>
                  <a:prstClr val="black"/>
                </a:solidFill>
                <a:latin typeface="Century Gothic" panose="020B0502020202020204" pitchFamily="34" charset="0"/>
              </a:rPr>
              <a:t>Ascherman</a:t>
            </a:r>
            <a:r>
              <a:rPr lang="en-US" sz="932" dirty="0">
                <a:solidFill>
                  <a:prstClr val="black"/>
                </a:solidFill>
                <a:latin typeface="Century Gothic" panose="020B0502020202020204" pitchFamily="34" charset="0"/>
              </a:rPr>
              <a:t>, J., et al. CO2-based vs. Saline Tissue Expansion for Breast Reconstruction: Results of the XPAND Prospective, Randomized Clinical Trial. Plastic and Reconstructive Surgery.  Dec 2016 – Vol 138, No 6.</a:t>
            </a:r>
          </a:p>
        </p:txBody>
      </p:sp>
    </p:spTree>
    <p:extLst>
      <p:ext uri="{BB962C8B-B14F-4D97-AF65-F5344CB8AC3E}">
        <p14:creationId xmlns:p14="http://schemas.microsoft.com/office/powerpoint/2010/main" xmlns="" val="25005922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DA5B1B-5B28-48A4-849A-DC1538CD659F}"/>
              </a:ext>
            </a:extLst>
          </p:cNvPr>
          <p:cNvSpPr>
            <a:spLocks noGrp="1"/>
          </p:cNvSpPr>
          <p:nvPr>
            <p:ph type="title"/>
          </p:nvPr>
        </p:nvSpPr>
        <p:spPr/>
        <p:txBody>
          <a:bodyPr>
            <a:normAutofit/>
          </a:bodyPr>
          <a:lstStyle/>
          <a:p>
            <a:r>
              <a:rPr lang="en-US" dirty="0"/>
              <a:t>Saline Filled Tissue Expanders</a:t>
            </a:r>
          </a:p>
        </p:txBody>
      </p:sp>
      <p:sp>
        <p:nvSpPr>
          <p:cNvPr id="3" name="Content Placeholder 2">
            <a:extLst>
              <a:ext uri="{FF2B5EF4-FFF2-40B4-BE49-F238E27FC236}">
                <a16:creationId xmlns:a16="http://schemas.microsoft.com/office/drawing/2014/main" xmlns="" id="{9D7FCB2C-6489-47D6-965A-37A118707B33}"/>
              </a:ext>
            </a:extLst>
          </p:cNvPr>
          <p:cNvSpPr>
            <a:spLocks noGrp="1"/>
          </p:cNvSpPr>
          <p:nvPr>
            <p:ph idx="1"/>
          </p:nvPr>
        </p:nvSpPr>
        <p:spPr/>
        <p:txBody>
          <a:bodyPr/>
          <a:lstStyle/>
          <a:p>
            <a:r>
              <a:rPr lang="en-US" sz="2400" b="1" u="sng" dirty="0">
                <a:solidFill>
                  <a:schemeClr val="tx1"/>
                </a:solidFill>
              </a:rPr>
              <a:t>Saline Filled Tissue Expanders:</a:t>
            </a:r>
          </a:p>
          <a:p>
            <a:pPr marL="342900" indent="-342900">
              <a:buFont typeface="Arial" panose="020B0604020202020204" pitchFamily="34" charset="0"/>
              <a:buChar char="•"/>
            </a:pPr>
            <a:r>
              <a:rPr lang="en-US" b="0" dirty="0">
                <a:solidFill>
                  <a:schemeClr val="tx1"/>
                </a:solidFill>
              </a:rPr>
              <a:t>Have Wide Variety Of TE And Similar Implant:</a:t>
            </a:r>
          </a:p>
          <a:p>
            <a:pPr lvl="2"/>
            <a:r>
              <a:rPr lang="en-US" sz="2000" dirty="0">
                <a:solidFill>
                  <a:schemeClr val="tx1"/>
                </a:solidFill>
              </a:rPr>
              <a:t>Low profile TE 		=&gt; 	Low profile Implant</a:t>
            </a:r>
          </a:p>
          <a:p>
            <a:pPr lvl="2"/>
            <a:r>
              <a:rPr lang="en-US" sz="2000" dirty="0">
                <a:solidFill>
                  <a:schemeClr val="tx1"/>
                </a:solidFill>
              </a:rPr>
              <a:t>Moderate profile TE 	=&gt; 	Moderate profile Implant</a:t>
            </a:r>
          </a:p>
          <a:p>
            <a:pPr lvl="2"/>
            <a:r>
              <a:rPr lang="en-US" sz="2000" dirty="0">
                <a:solidFill>
                  <a:schemeClr val="tx1"/>
                </a:solidFill>
              </a:rPr>
              <a:t>High profile TE 		=&gt; 	High profile Implant</a:t>
            </a:r>
          </a:p>
          <a:p>
            <a:pPr lvl="2"/>
            <a:endParaRPr lang="en-US" sz="800" dirty="0">
              <a:solidFill>
                <a:schemeClr val="tx1"/>
              </a:solidFill>
            </a:endParaRPr>
          </a:p>
          <a:p>
            <a:pPr lvl="1"/>
            <a:endParaRPr lang="en-US" sz="800" dirty="0">
              <a:solidFill>
                <a:schemeClr val="tx1"/>
              </a:solidFill>
            </a:endParaRPr>
          </a:p>
          <a:p>
            <a:pPr marL="342900" indent="-342900">
              <a:buFont typeface="Arial" panose="020B0604020202020204" pitchFamily="34" charset="0"/>
              <a:buChar char="•"/>
            </a:pPr>
            <a:r>
              <a:rPr lang="en-US" b="0" dirty="0">
                <a:solidFill>
                  <a:schemeClr val="tx1"/>
                </a:solidFill>
              </a:rPr>
              <a:t>Allows Overexpansion</a:t>
            </a:r>
          </a:p>
          <a:p>
            <a:pPr marL="342900" indent="-342900">
              <a:buFont typeface="Arial" panose="020B0604020202020204" pitchFamily="34" charset="0"/>
              <a:buChar char="•"/>
            </a:pPr>
            <a:endParaRPr lang="en-US" sz="800" b="0" dirty="0">
              <a:solidFill>
                <a:schemeClr val="tx1"/>
              </a:solidFill>
            </a:endParaRPr>
          </a:p>
          <a:p>
            <a:pPr marL="342900" indent="-342900">
              <a:buFont typeface="Arial" panose="020B0604020202020204" pitchFamily="34" charset="0"/>
              <a:buChar char="•"/>
            </a:pPr>
            <a:r>
              <a:rPr lang="en-US" b="0" dirty="0">
                <a:solidFill>
                  <a:schemeClr val="tx1"/>
                </a:solidFill>
              </a:rPr>
              <a:t>Volume Of The Parts Is Minimal =&gt; Does Not Require Extra Skin For Placement</a:t>
            </a:r>
          </a:p>
        </p:txBody>
      </p:sp>
    </p:spTree>
    <p:extLst>
      <p:ext uri="{BB962C8B-B14F-4D97-AF65-F5344CB8AC3E}">
        <p14:creationId xmlns:p14="http://schemas.microsoft.com/office/powerpoint/2010/main" xmlns="" val="42914864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57733C-9813-4768-ADAE-B05F7C525318}"/>
              </a:ext>
            </a:extLst>
          </p:cNvPr>
          <p:cNvSpPr>
            <a:spLocks noGrp="1"/>
          </p:cNvSpPr>
          <p:nvPr>
            <p:ph type="title"/>
          </p:nvPr>
        </p:nvSpPr>
        <p:spPr/>
        <p:txBody>
          <a:bodyPr>
            <a:normAutofit/>
          </a:bodyPr>
          <a:lstStyle/>
          <a:p>
            <a:r>
              <a:rPr lang="en-US" dirty="0"/>
              <a:t>Saline Expander Limitations:</a:t>
            </a:r>
          </a:p>
        </p:txBody>
      </p:sp>
      <p:sp>
        <p:nvSpPr>
          <p:cNvPr id="3" name="Content Placeholder 2">
            <a:extLst>
              <a:ext uri="{FF2B5EF4-FFF2-40B4-BE49-F238E27FC236}">
                <a16:creationId xmlns:a16="http://schemas.microsoft.com/office/drawing/2014/main" xmlns="" id="{93962303-6C34-45B9-A70D-39FD9EF418F2}"/>
              </a:ext>
            </a:extLst>
          </p:cNvPr>
          <p:cNvSpPr>
            <a:spLocks noGrp="1"/>
          </p:cNvSpPr>
          <p:nvPr>
            <p:ph idx="1"/>
          </p:nvPr>
        </p:nvSpPr>
        <p:spPr/>
        <p:txBody>
          <a:bodyPr/>
          <a:lstStyle/>
          <a:p>
            <a:r>
              <a:rPr lang="en-US" b="1" dirty="0">
                <a:solidFill>
                  <a:schemeClr val="tx1"/>
                </a:solidFill>
              </a:rPr>
              <a:t>Aesthetically: Lack of Projection</a:t>
            </a:r>
          </a:p>
        </p:txBody>
      </p:sp>
      <p:pic>
        <p:nvPicPr>
          <p:cNvPr id="7" name="Picture 6" descr="A picture containing person, wall, clothing, indoor&#10;&#10;Description generated with very high confidence">
            <a:extLst>
              <a:ext uri="{FF2B5EF4-FFF2-40B4-BE49-F238E27FC236}">
                <a16:creationId xmlns:a16="http://schemas.microsoft.com/office/drawing/2014/main" xmlns="" id="{6623D2E3-B389-4157-A1CA-FB2DCC9007D1}"/>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1008820" y="1690688"/>
            <a:ext cx="4015409" cy="4929810"/>
          </a:xfrm>
          <a:prstGeom prst="rect">
            <a:avLst/>
          </a:prstGeom>
        </p:spPr>
      </p:pic>
      <p:pic>
        <p:nvPicPr>
          <p:cNvPr id="9" name="Picture 8" descr="A picture containing person, wall, teeth, brushing&#10;&#10;Description generated with very high confidence">
            <a:extLst>
              <a:ext uri="{FF2B5EF4-FFF2-40B4-BE49-F238E27FC236}">
                <a16:creationId xmlns:a16="http://schemas.microsoft.com/office/drawing/2014/main" xmlns="" id="{5CC0F560-1F0D-4413-A9D8-0E8A6D203640}"/>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6533323" y="1690688"/>
            <a:ext cx="3861253" cy="4929810"/>
          </a:xfrm>
          <a:prstGeom prst="rect">
            <a:avLst/>
          </a:prstGeom>
        </p:spPr>
      </p:pic>
    </p:spTree>
    <p:extLst>
      <p:ext uri="{BB962C8B-B14F-4D97-AF65-F5344CB8AC3E}">
        <p14:creationId xmlns:p14="http://schemas.microsoft.com/office/powerpoint/2010/main" xmlns="" val="41600525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E84657-B975-4FA1-ADDD-5ADB70E6A19F}"/>
              </a:ext>
            </a:extLst>
          </p:cNvPr>
          <p:cNvSpPr>
            <a:spLocks noGrp="1"/>
          </p:cNvSpPr>
          <p:nvPr>
            <p:ph type="title"/>
          </p:nvPr>
        </p:nvSpPr>
        <p:spPr>
          <a:xfrm>
            <a:off x="838200" y="70371"/>
            <a:ext cx="10515600" cy="1325563"/>
          </a:xfrm>
        </p:spPr>
        <p:txBody>
          <a:bodyPr>
            <a:normAutofit/>
          </a:bodyPr>
          <a:lstStyle/>
          <a:p>
            <a:r>
              <a:rPr lang="en-US" dirty="0"/>
              <a:t>Saline Expander Limitations</a:t>
            </a:r>
          </a:p>
        </p:txBody>
      </p:sp>
      <p:sp>
        <p:nvSpPr>
          <p:cNvPr id="3" name="Content Placeholder 2">
            <a:extLst>
              <a:ext uri="{FF2B5EF4-FFF2-40B4-BE49-F238E27FC236}">
                <a16:creationId xmlns:a16="http://schemas.microsoft.com/office/drawing/2014/main" xmlns="" id="{03A5DED8-3666-4AD9-97BF-6F9B81A7C00F}"/>
              </a:ext>
            </a:extLst>
          </p:cNvPr>
          <p:cNvSpPr>
            <a:spLocks noGrp="1"/>
          </p:cNvSpPr>
          <p:nvPr>
            <p:ph idx="1"/>
          </p:nvPr>
        </p:nvSpPr>
        <p:spPr>
          <a:xfrm>
            <a:off x="838200" y="1110728"/>
            <a:ext cx="6888061" cy="4351338"/>
          </a:xfrm>
        </p:spPr>
        <p:txBody>
          <a:bodyPr>
            <a:normAutofit fontScale="92500" lnSpcReduction="10000"/>
          </a:bodyPr>
          <a:lstStyle/>
          <a:p>
            <a:pPr marL="0" indent="0">
              <a:buNone/>
            </a:pPr>
            <a:r>
              <a:rPr lang="en-US" b="1" dirty="0">
                <a:solidFill>
                  <a:schemeClr val="tx1"/>
                </a:solidFill>
              </a:rPr>
              <a:t>Labor Intensive During Surgery:</a:t>
            </a:r>
          </a:p>
          <a:p>
            <a:pPr lvl="1">
              <a:buClrTx/>
            </a:pPr>
            <a:r>
              <a:rPr lang="en-US" dirty="0">
                <a:solidFill>
                  <a:schemeClr val="tx1"/>
                </a:solidFill>
              </a:rPr>
              <a:t>Deflation of expanders</a:t>
            </a:r>
          </a:p>
          <a:p>
            <a:pPr lvl="1">
              <a:buClrTx/>
            </a:pPr>
            <a:r>
              <a:rPr lang="en-US" dirty="0">
                <a:solidFill>
                  <a:schemeClr val="tx1"/>
                </a:solidFill>
              </a:rPr>
              <a:t>Reinflation to desired volume</a:t>
            </a:r>
          </a:p>
          <a:p>
            <a:pPr lvl="1">
              <a:buClrTx/>
            </a:pPr>
            <a:r>
              <a:rPr lang="en-US" dirty="0">
                <a:solidFill>
                  <a:schemeClr val="tx1"/>
                </a:solidFill>
              </a:rPr>
              <a:t>Need for additional set up</a:t>
            </a:r>
          </a:p>
          <a:p>
            <a:pPr lvl="1">
              <a:buClrTx/>
            </a:pPr>
            <a:r>
              <a:rPr lang="en-US" dirty="0">
                <a:solidFill>
                  <a:schemeClr val="tx1"/>
                </a:solidFill>
              </a:rPr>
              <a:t>Adds 15 to 20 minutes of surgery per side</a:t>
            </a:r>
          </a:p>
          <a:p>
            <a:pPr lvl="1"/>
            <a:endParaRPr lang="en-US" sz="900" b="1" dirty="0">
              <a:solidFill>
                <a:schemeClr val="tx1"/>
              </a:solidFill>
            </a:endParaRPr>
          </a:p>
          <a:p>
            <a:pPr marL="0" indent="0">
              <a:buNone/>
            </a:pPr>
            <a:r>
              <a:rPr lang="en-US" b="1" dirty="0">
                <a:solidFill>
                  <a:schemeClr val="tx1"/>
                </a:solidFill>
              </a:rPr>
              <a:t>Labor in clinic:</a:t>
            </a:r>
          </a:p>
          <a:p>
            <a:pPr lvl="1">
              <a:buClrTx/>
            </a:pPr>
            <a:r>
              <a:rPr lang="en-US" dirty="0">
                <a:solidFill>
                  <a:schemeClr val="tx1"/>
                </a:solidFill>
              </a:rPr>
              <a:t>Postop visits for expansion takes approximately </a:t>
            </a:r>
            <a:r>
              <a:rPr lang="en-US" b="1" dirty="0">
                <a:solidFill>
                  <a:srgbClr val="CE007C"/>
                </a:solidFill>
              </a:rPr>
              <a:t>30</a:t>
            </a:r>
            <a:r>
              <a:rPr lang="en-US" dirty="0">
                <a:solidFill>
                  <a:schemeClr val="tx1"/>
                </a:solidFill>
              </a:rPr>
              <a:t> minutes</a:t>
            </a:r>
          </a:p>
          <a:p>
            <a:pPr lvl="1">
              <a:buClrTx/>
            </a:pPr>
            <a:r>
              <a:rPr lang="en-US" dirty="0">
                <a:solidFill>
                  <a:schemeClr val="tx1"/>
                </a:solidFill>
              </a:rPr>
              <a:t>Facility cost </a:t>
            </a:r>
            <a:r>
              <a:rPr lang="en-US" b="1" dirty="0">
                <a:solidFill>
                  <a:srgbClr val="CE007C"/>
                </a:solidFill>
              </a:rPr>
              <a:t>$209</a:t>
            </a:r>
          </a:p>
          <a:p>
            <a:pPr lvl="1"/>
            <a:endParaRPr lang="en-US" sz="900" b="1" dirty="0">
              <a:solidFill>
                <a:schemeClr val="tx1"/>
              </a:solidFill>
            </a:endParaRPr>
          </a:p>
          <a:p>
            <a:pPr marL="0" indent="0">
              <a:buNone/>
            </a:pPr>
            <a:r>
              <a:rPr lang="en-US" b="1" dirty="0">
                <a:solidFill>
                  <a:schemeClr val="tx1"/>
                </a:solidFill>
              </a:rPr>
              <a:t>Requires multiple postop visits:</a:t>
            </a:r>
          </a:p>
          <a:p>
            <a:pPr lvl="1">
              <a:buClrTx/>
            </a:pPr>
            <a:r>
              <a:rPr lang="en-US" dirty="0">
                <a:solidFill>
                  <a:schemeClr val="tx1"/>
                </a:solidFill>
              </a:rPr>
              <a:t>Average </a:t>
            </a:r>
            <a:r>
              <a:rPr lang="en-US" b="1" dirty="0">
                <a:solidFill>
                  <a:srgbClr val="CE007C"/>
                </a:solidFill>
              </a:rPr>
              <a:t>5 to 10 </a:t>
            </a:r>
            <a:r>
              <a:rPr lang="en-US" dirty="0">
                <a:solidFill>
                  <a:schemeClr val="tx1"/>
                </a:solidFill>
              </a:rPr>
              <a:t>expansions</a:t>
            </a:r>
          </a:p>
          <a:p>
            <a:pPr lvl="1">
              <a:buClrTx/>
            </a:pPr>
            <a:endParaRPr lang="en-US" dirty="0">
              <a:solidFill>
                <a:schemeClr val="tx1"/>
              </a:solidFill>
            </a:endParaRPr>
          </a:p>
          <a:p>
            <a:endParaRPr lang="en-US" b="1" dirty="0">
              <a:solidFill>
                <a:schemeClr val="tx1"/>
              </a:solidFill>
            </a:endParaRPr>
          </a:p>
        </p:txBody>
      </p:sp>
      <p:pic>
        <p:nvPicPr>
          <p:cNvPr id="6" name="Picture 5">
            <a:extLst>
              <a:ext uri="{FF2B5EF4-FFF2-40B4-BE49-F238E27FC236}">
                <a16:creationId xmlns:a16="http://schemas.microsoft.com/office/drawing/2014/main" xmlns="" id="{DE3C39ED-571D-4AC4-8B5E-9198C7D73A4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966951" y="0"/>
            <a:ext cx="3858350" cy="6858000"/>
          </a:xfrm>
          <a:prstGeom prst="rect">
            <a:avLst/>
          </a:prstGeom>
        </p:spPr>
      </p:pic>
    </p:spTree>
    <p:extLst>
      <p:ext uri="{BB962C8B-B14F-4D97-AF65-F5344CB8AC3E}">
        <p14:creationId xmlns:p14="http://schemas.microsoft.com/office/powerpoint/2010/main" xmlns="" val="33254926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E493CB-DFC8-40E2-BDF4-B600EADD6F77}"/>
              </a:ext>
            </a:extLst>
          </p:cNvPr>
          <p:cNvSpPr>
            <a:spLocks noGrp="1"/>
          </p:cNvSpPr>
          <p:nvPr>
            <p:ph type="title"/>
          </p:nvPr>
        </p:nvSpPr>
        <p:spPr/>
        <p:txBody>
          <a:bodyPr/>
          <a:lstStyle/>
          <a:p>
            <a:r>
              <a:rPr lang="en-US" b="1" dirty="0"/>
              <a:t>History of Breast Reconstruction</a:t>
            </a:r>
          </a:p>
        </p:txBody>
      </p:sp>
      <p:sp>
        <p:nvSpPr>
          <p:cNvPr id="3" name="Content Placeholder 2">
            <a:extLst>
              <a:ext uri="{FF2B5EF4-FFF2-40B4-BE49-F238E27FC236}">
                <a16:creationId xmlns:a16="http://schemas.microsoft.com/office/drawing/2014/main" xmlns="" id="{4DE2B814-5272-468B-AB68-E2F138A0762E}"/>
              </a:ext>
            </a:extLst>
          </p:cNvPr>
          <p:cNvSpPr>
            <a:spLocks noGrp="1"/>
          </p:cNvSpPr>
          <p:nvPr>
            <p:ph idx="1"/>
          </p:nvPr>
        </p:nvSpPr>
        <p:spPr/>
        <p:txBody>
          <a:bodyPr/>
          <a:lstStyle/>
          <a:p>
            <a:r>
              <a:rPr lang="en-US" dirty="0"/>
              <a:t>1600 BC Egyptians Described In The Papyrus Writings</a:t>
            </a:r>
          </a:p>
          <a:p>
            <a:r>
              <a:rPr lang="en-US" dirty="0"/>
              <a:t>Galen Theorized BC Was Due “Coagulum Of Black Bile”</a:t>
            </a:r>
          </a:p>
          <a:p>
            <a:r>
              <a:rPr lang="en-US" dirty="0"/>
              <a:t>Virchow Proposed Tumor Arose From Epithelium And Spread Outward</a:t>
            </a:r>
          </a:p>
          <a:p>
            <a:r>
              <a:rPr lang="en-US" dirty="0"/>
              <a:t>Halsted Supported The “Regional” Phenomenon Theory</a:t>
            </a:r>
          </a:p>
          <a:p>
            <a:r>
              <a:rPr lang="en-US" dirty="0"/>
              <a:t>First Radical Mastectomy In 1889</a:t>
            </a:r>
          </a:p>
          <a:p>
            <a:r>
              <a:rPr lang="en-US" dirty="0"/>
              <a:t>Halsted Considered Reconstruction “A Violation Of The Local Control Of The Disease”</a:t>
            </a:r>
          </a:p>
        </p:txBody>
      </p:sp>
      <p:pic>
        <p:nvPicPr>
          <p:cNvPr id="4" name="Picture 3">
            <a:extLst>
              <a:ext uri="{FF2B5EF4-FFF2-40B4-BE49-F238E27FC236}">
                <a16:creationId xmlns:a16="http://schemas.microsoft.com/office/drawing/2014/main" xmlns="" id="{283A3261-CC53-415B-8FF6-47B27A2C647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7132311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DB3F89-BA90-4A98-9BE7-BB041F19D0C5}"/>
              </a:ext>
            </a:extLst>
          </p:cNvPr>
          <p:cNvSpPr>
            <a:spLocks noGrp="1"/>
          </p:cNvSpPr>
          <p:nvPr>
            <p:ph type="title"/>
          </p:nvPr>
        </p:nvSpPr>
        <p:spPr>
          <a:xfrm>
            <a:off x="838200" y="0"/>
            <a:ext cx="10515600" cy="1325563"/>
          </a:xfrm>
        </p:spPr>
        <p:txBody>
          <a:bodyPr/>
          <a:lstStyle/>
          <a:p>
            <a:r>
              <a:rPr lang="en-US" dirty="0"/>
              <a:t>Needle-Free CO</a:t>
            </a:r>
            <a:r>
              <a:rPr lang="en-US" baseline="-25000" dirty="0"/>
              <a:t>2</a:t>
            </a:r>
            <a:r>
              <a:rPr lang="en-US" dirty="0"/>
              <a:t> Tissue Expander</a:t>
            </a:r>
          </a:p>
        </p:txBody>
      </p:sp>
      <p:sp>
        <p:nvSpPr>
          <p:cNvPr id="4" name="Text Placeholder 3">
            <a:extLst>
              <a:ext uri="{FF2B5EF4-FFF2-40B4-BE49-F238E27FC236}">
                <a16:creationId xmlns:a16="http://schemas.microsoft.com/office/drawing/2014/main" xmlns="" id="{810733D5-87D8-46C5-893E-BFF019FC1D4C}"/>
              </a:ext>
            </a:extLst>
          </p:cNvPr>
          <p:cNvSpPr>
            <a:spLocks noGrp="1"/>
          </p:cNvSpPr>
          <p:nvPr>
            <p:ph type="body" idx="1"/>
          </p:nvPr>
        </p:nvSpPr>
        <p:spPr>
          <a:xfrm>
            <a:off x="839788" y="850859"/>
            <a:ext cx="5157787" cy="823912"/>
          </a:xfrm>
        </p:spPr>
        <p:txBody>
          <a:bodyPr/>
          <a:lstStyle/>
          <a:p>
            <a:pPr lvl="0"/>
            <a:r>
              <a:rPr lang="en-US" sz="2800" u="sng" dirty="0">
                <a:solidFill>
                  <a:schemeClr val="tx1"/>
                </a:solidFill>
              </a:rPr>
              <a:t>Disruptive Technology</a:t>
            </a:r>
          </a:p>
        </p:txBody>
      </p:sp>
      <p:sp>
        <p:nvSpPr>
          <p:cNvPr id="3" name="Content Placeholder 2">
            <a:extLst>
              <a:ext uri="{FF2B5EF4-FFF2-40B4-BE49-F238E27FC236}">
                <a16:creationId xmlns:a16="http://schemas.microsoft.com/office/drawing/2014/main" xmlns="" id="{EAEC8946-36C0-4037-B73D-FE1E87F82A8F}"/>
              </a:ext>
            </a:extLst>
          </p:cNvPr>
          <p:cNvSpPr>
            <a:spLocks noGrp="1"/>
          </p:cNvSpPr>
          <p:nvPr>
            <p:ph sz="half" idx="2"/>
          </p:nvPr>
        </p:nvSpPr>
        <p:spPr>
          <a:xfrm>
            <a:off x="839788" y="1674771"/>
            <a:ext cx="5157787" cy="3684588"/>
          </a:xfrm>
        </p:spPr>
        <p:txBody>
          <a:bodyPr>
            <a:normAutofit lnSpcReduction="10000"/>
          </a:bodyPr>
          <a:lstStyle/>
          <a:p>
            <a:pPr marL="342900" indent="-342900">
              <a:buFont typeface="Arial" panose="020B0604020202020204" pitchFamily="34" charset="0"/>
              <a:buChar char="•"/>
            </a:pPr>
            <a:r>
              <a:rPr lang="en-US" sz="2400" b="0" dirty="0"/>
              <a:t>Minimal set up required in OR</a:t>
            </a:r>
          </a:p>
          <a:p>
            <a:pPr marL="342900" indent="-342900">
              <a:buFont typeface="Arial" panose="020B0604020202020204" pitchFamily="34" charset="0"/>
              <a:buChar char="•"/>
            </a:pPr>
            <a:endParaRPr lang="en-US" sz="800" b="0" dirty="0"/>
          </a:p>
          <a:p>
            <a:pPr marL="342900" indent="-342900">
              <a:buFont typeface="Arial" panose="020B0604020202020204" pitchFamily="34" charset="0"/>
              <a:buChar char="•"/>
            </a:pPr>
            <a:r>
              <a:rPr lang="en-US" sz="2400" b="0" dirty="0"/>
              <a:t>Postop visits limited to wound check and expansion progress</a:t>
            </a:r>
          </a:p>
          <a:p>
            <a:pPr marL="342900" indent="-342900">
              <a:buFont typeface="Arial" panose="020B0604020202020204" pitchFamily="34" charset="0"/>
              <a:buChar char="•"/>
            </a:pPr>
            <a:endParaRPr lang="en-US" sz="800" b="0" dirty="0"/>
          </a:p>
          <a:p>
            <a:pPr marL="342900" indent="-342900">
              <a:buFont typeface="Arial" panose="020B0604020202020204" pitchFamily="34" charset="0"/>
              <a:buChar char="•"/>
            </a:pPr>
            <a:r>
              <a:rPr lang="en-US" sz="2400" b="0" dirty="0"/>
              <a:t>Patient Comfort</a:t>
            </a:r>
          </a:p>
          <a:p>
            <a:pPr marL="342900" indent="-342900">
              <a:buFont typeface="Arial" panose="020B0604020202020204" pitchFamily="34" charset="0"/>
              <a:buChar char="•"/>
            </a:pPr>
            <a:endParaRPr lang="en-US" sz="800" b="0" dirty="0"/>
          </a:p>
          <a:p>
            <a:pPr marL="342900" indent="-342900">
              <a:buFont typeface="Arial" panose="020B0604020202020204" pitchFamily="34" charset="0"/>
              <a:buChar char="•"/>
            </a:pPr>
            <a:r>
              <a:rPr lang="en-US" sz="2400" b="0" dirty="0"/>
              <a:t>Reduced expansion interval</a:t>
            </a:r>
          </a:p>
          <a:p>
            <a:pPr marL="342900" indent="-342900">
              <a:buFont typeface="Arial" panose="020B0604020202020204" pitchFamily="34" charset="0"/>
              <a:buChar char="•"/>
            </a:pPr>
            <a:endParaRPr lang="en-US" sz="800" b="0" dirty="0"/>
          </a:p>
          <a:p>
            <a:pPr marL="342900" indent="-342900">
              <a:buFont typeface="Arial" panose="020B0604020202020204" pitchFamily="34" charset="0"/>
              <a:buChar char="•"/>
            </a:pPr>
            <a:r>
              <a:rPr lang="en-US" sz="2400" b="0" dirty="0"/>
              <a:t>Improves aesthetic result by improved projection</a:t>
            </a:r>
          </a:p>
        </p:txBody>
      </p:sp>
      <p:sp>
        <p:nvSpPr>
          <p:cNvPr id="5" name="Text Placeholder 4">
            <a:extLst>
              <a:ext uri="{FF2B5EF4-FFF2-40B4-BE49-F238E27FC236}">
                <a16:creationId xmlns:a16="http://schemas.microsoft.com/office/drawing/2014/main" xmlns="" id="{B0EABE3B-5A89-4442-8EB4-9A906F770213}"/>
              </a:ext>
            </a:extLst>
          </p:cNvPr>
          <p:cNvSpPr>
            <a:spLocks noGrp="1"/>
          </p:cNvSpPr>
          <p:nvPr>
            <p:ph type="body" sz="quarter" idx="3"/>
          </p:nvPr>
        </p:nvSpPr>
        <p:spPr>
          <a:xfrm>
            <a:off x="6172200" y="850859"/>
            <a:ext cx="5183188" cy="823912"/>
          </a:xfrm>
        </p:spPr>
        <p:txBody>
          <a:bodyPr/>
          <a:lstStyle/>
          <a:p>
            <a:pPr lvl="0"/>
            <a:r>
              <a:rPr lang="en-US" sz="2800" u="sng" dirty="0">
                <a:solidFill>
                  <a:schemeClr val="tx1"/>
                </a:solidFill>
              </a:rPr>
              <a:t>Limitations:</a:t>
            </a:r>
          </a:p>
        </p:txBody>
      </p:sp>
      <p:sp>
        <p:nvSpPr>
          <p:cNvPr id="6" name="Content Placeholder 5">
            <a:extLst>
              <a:ext uri="{FF2B5EF4-FFF2-40B4-BE49-F238E27FC236}">
                <a16:creationId xmlns:a16="http://schemas.microsoft.com/office/drawing/2014/main" xmlns="" id="{CD3238D8-6F4A-43CF-994F-B1CE5DFF374F}"/>
              </a:ext>
            </a:extLst>
          </p:cNvPr>
          <p:cNvSpPr>
            <a:spLocks noGrp="1"/>
          </p:cNvSpPr>
          <p:nvPr>
            <p:ph sz="quarter" idx="4"/>
          </p:nvPr>
        </p:nvSpPr>
        <p:spPr>
          <a:xfrm>
            <a:off x="6172200" y="1674771"/>
            <a:ext cx="5183188" cy="3684588"/>
          </a:xfrm>
        </p:spPr>
        <p:txBody>
          <a:bodyPr>
            <a:normAutofit/>
          </a:bodyPr>
          <a:lstStyle/>
          <a:p>
            <a:pPr marL="342900" lvl="0" indent="-342900">
              <a:buFont typeface="Arial" panose="020B0604020202020204" pitchFamily="34" charset="0"/>
              <a:buChar char="•"/>
            </a:pPr>
            <a:r>
              <a:rPr lang="en-US" sz="2400" b="0" dirty="0"/>
              <a:t>Component volume requires extra skin for placement</a:t>
            </a:r>
          </a:p>
          <a:p>
            <a:pPr marL="342900" lvl="0" indent="-342900">
              <a:buFont typeface="Arial" panose="020B0604020202020204" pitchFamily="34" charset="0"/>
              <a:buChar char="•"/>
            </a:pPr>
            <a:endParaRPr lang="en-US" sz="800" b="0" dirty="0"/>
          </a:p>
          <a:p>
            <a:pPr marL="342900" lvl="0" indent="-342900">
              <a:buFont typeface="Arial" panose="020B0604020202020204" pitchFamily="34" charset="0"/>
              <a:buChar char="•"/>
            </a:pPr>
            <a:r>
              <a:rPr lang="en-US" sz="2400" b="0" dirty="0"/>
              <a:t>Rigidity</a:t>
            </a:r>
          </a:p>
          <a:p>
            <a:pPr marL="342900" lvl="0" indent="-342900">
              <a:buFont typeface="Arial" panose="020B0604020202020204" pitchFamily="34" charset="0"/>
              <a:buChar char="•"/>
            </a:pPr>
            <a:endParaRPr lang="en-US" sz="800" b="0" dirty="0"/>
          </a:p>
          <a:p>
            <a:pPr marL="342900" lvl="0" indent="-342900">
              <a:buFont typeface="Arial" panose="020B0604020202020204" pitchFamily="34" charset="0"/>
              <a:buChar char="•"/>
            </a:pPr>
            <a:r>
              <a:rPr lang="en-US" sz="2400" b="0" dirty="0"/>
              <a:t>Does not allow over expansion</a:t>
            </a:r>
          </a:p>
          <a:p>
            <a:pPr marL="342900" lvl="0" indent="-342900">
              <a:buFont typeface="Arial" panose="020B0604020202020204" pitchFamily="34" charset="0"/>
              <a:buChar char="•"/>
            </a:pPr>
            <a:endParaRPr lang="en-US" sz="800" b="0" dirty="0"/>
          </a:p>
          <a:p>
            <a:pPr marL="342900" lvl="0" indent="-342900">
              <a:buFont typeface="Arial" panose="020B0604020202020204" pitchFamily="34" charset="0"/>
              <a:buChar char="•"/>
            </a:pPr>
            <a:r>
              <a:rPr lang="en-US" sz="2400" b="0" dirty="0"/>
              <a:t>Limited volume range</a:t>
            </a:r>
          </a:p>
          <a:p>
            <a:endParaRPr lang="en-US" dirty="0"/>
          </a:p>
        </p:txBody>
      </p:sp>
      <p:pic>
        <p:nvPicPr>
          <p:cNvPr id="7" name="Picture 6">
            <a:extLst>
              <a:ext uri="{FF2B5EF4-FFF2-40B4-BE49-F238E27FC236}">
                <a16:creationId xmlns:a16="http://schemas.microsoft.com/office/drawing/2014/main" xmlns="" id="{002FFB72-3E32-4B8F-A69C-CE0115A1D1E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12703047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A11649-2B5B-4446-8AB0-C89F5E49FDAD}"/>
              </a:ext>
            </a:extLst>
          </p:cNvPr>
          <p:cNvSpPr>
            <a:spLocks noGrp="1"/>
          </p:cNvSpPr>
          <p:nvPr>
            <p:ph type="title"/>
          </p:nvPr>
        </p:nvSpPr>
        <p:spPr/>
        <p:txBody>
          <a:bodyPr>
            <a:normAutofit/>
          </a:bodyPr>
          <a:lstStyle/>
          <a:p>
            <a:r>
              <a:rPr lang="en-US" dirty="0"/>
              <a:t>Improved Projection</a:t>
            </a:r>
            <a:r>
              <a:rPr lang="en-US" b="1" dirty="0">
                <a:solidFill>
                  <a:srgbClr val="FFC000"/>
                </a:solidFill>
                <a:effectLst>
                  <a:outerShdw blurRad="38100" dist="38100" dir="2700000" algn="tl">
                    <a:srgbClr val="000000">
                      <a:alpha val="43137"/>
                    </a:srgbClr>
                  </a:outerShdw>
                </a:effectLst>
              </a:rPr>
              <a:t>	</a:t>
            </a:r>
          </a:p>
        </p:txBody>
      </p:sp>
      <p:sp>
        <p:nvSpPr>
          <p:cNvPr id="7" name="Text Placeholder 6">
            <a:extLst>
              <a:ext uri="{FF2B5EF4-FFF2-40B4-BE49-F238E27FC236}">
                <a16:creationId xmlns:a16="http://schemas.microsoft.com/office/drawing/2014/main" xmlns="" id="{5B7A6C80-7849-470A-84A5-BC491F9C6FAD}"/>
              </a:ext>
            </a:extLst>
          </p:cNvPr>
          <p:cNvSpPr>
            <a:spLocks noGrp="1"/>
          </p:cNvSpPr>
          <p:nvPr>
            <p:ph type="body" idx="1"/>
          </p:nvPr>
        </p:nvSpPr>
        <p:spPr>
          <a:xfrm>
            <a:off x="628374" y="850265"/>
            <a:ext cx="5157787" cy="823912"/>
          </a:xfrm>
        </p:spPr>
        <p:txBody>
          <a:bodyPr>
            <a:normAutofit/>
          </a:bodyPr>
          <a:lstStyle/>
          <a:p>
            <a:pPr algn="ctr"/>
            <a:r>
              <a:rPr lang="en-US" sz="3600" b="0" dirty="0">
                <a:solidFill>
                  <a:schemeClr val="tx1"/>
                </a:solidFill>
                <a:effectLst>
                  <a:outerShdw blurRad="38100" dist="38100" dir="2700000" algn="tl">
                    <a:srgbClr val="000000">
                      <a:alpha val="43137"/>
                    </a:srgbClr>
                  </a:outerShdw>
                </a:effectLst>
                <a:latin typeface="Calibri Light" panose="020F0302020204030204"/>
                <a:ea typeface="+mj-ea"/>
                <a:cs typeface="+mj-cs"/>
              </a:rPr>
              <a:t>Saline Expanders</a:t>
            </a:r>
            <a:endParaRPr lang="en-US" sz="1800" b="0" dirty="0">
              <a:solidFill>
                <a:schemeClr val="tx1"/>
              </a:solidFill>
            </a:endParaRPr>
          </a:p>
        </p:txBody>
      </p:sp>
      <p:sp>
        <p:nvSpPr>
          <p:cNvPr id="9" name="Text Placeholder 8">
            <a:extLst>
              <a:ext uri="{FF2B5EF4-FFF2-40B4-BE49-F238E27FC236}">
                <a16:creationId xmlns:a16="http://schemas.microsoft.com/office/drawing/2014/main" xmlns="" id="{F7F849EB-88C9-4280-9BB8-AB0A49E873DC}"/>
              </a:ext>
            </a:extLst>
          </p:cNvPr>
          <p:cNvSpPr>
            <a:spLocks noGrp="1"/>
          </p:cNvSpPr>
          <p:nvPr>
            <p:ph type="body" sz="quarter" idx="3"/>
          </p:nvPr>
        </p:nvSpPr>
        <p:spPr>
          <a:xfrm>
            <a:off x="6172200" y="850265"/>
            <a:ext cx="5183188" cy="823912"/>
          </a:xfrm>
        </p:spPr>
        <p:txBody>
          <a:bodyPr>
            <a:normAutofit/>
          </a:bodyPr>
          <a:lstStyle/>
          <a:p>
            <a:pPr algn="ctr"/>
            <a:r>
              <a:rPr lang="en-US" sz="3600" b="0" dirty="0">
                <a:solidFill>
                  <a:schemeClr val="tx1"/>
                </a:solidFill>
                <a:effectLst>
                  <a:outerShdw blurRad="38100" dist="38100" dir="2700000" algn="tl">
                    <a:srgbClr val="000000">
                      <a:alpha val="43137"/>
                    </a:srgbClr>
                  </a:outerShdw>
                </a:effectLst>
                <a:latin typeface="Calibri Light" panose="020F0302020204030204"/>
                <a:ea typeface="+mj-ea"/>
                <a:cs typeface="+mj-cs"/>
              </a:rPr>
              <a:t>AeroForm</a:t>
            </a:r>
            <a:endParaRPr lang="en-US" sz="1800" b="0" dirty="0">
              <a:solidFill>
                <a:schemeClr val="tx1"/>
              </a:solidFill>
            </a:endParaRPr>
          </a:p>
        </p:txBody>
      </p:sp>
      <p:pic>
        <p:nvPicPr>
          <p:cNvPr id="4" name="Content Placeholder 4" descr="A picture containing wall, person, indoor, clothing&#10;&#10;Description generated with very high confidence">
            <a:extLst>
              <a:ext uri="{FF2B5EF4-FFF2-40B4-BE49-F238E27FC236}">
                <a16:creationId xmlns:a16="http://schemas.microsoft.com/office/drawing/2014/main" xmlns="" id="{9308A959-8B41-4CFF-A142-E778DA2D2E2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b="7509"/>
          <a:stretch/>
        </p:blipFill>
        <p:spPr>
          <a:xfrm>
            <a:off x="1014032" y="1674178"/>
            <a:ext cx="4386470" cy="5030672"/>
          </a:xfrm>
          <a:prstGeom prst="rect">
            <a:avLst/>
          </a:prstGeom>
        </p:spPr>
      </p:pic>
      <p:pic>
        <p:nvPicPr>
          <p:cNvPr id="5" name="Content Placeholder 4" descr="A person posing for the camera&#10;&#10;Description generated with high confidence">
            <a:extLst>
              <a:ext uri="{FF2B5EF4-FFF2-40B4-BE49-F238E27FC236}">
                <a16:creationId xmlns:a16="http://schemas.microsoft.com/office/drawing/2014/main" xmlns="" id="{1D6F77B8-D235-4CD6-AB25-0F47B8DB4832}"/>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6404"/>
          <a:stretch/>
        </p:blipFill>
        <p:spPr>
          <a:xfrm>
            <a:off x="6497672" y="1674177"/>
            <a:ext cx="4532244" cy="5030672"/>
          </a:xfrm>
          <a:prstGeom prst="rect">
            <a:avLst/>
          </a:prstGeom>
        </p:spPr>
      </p:pic>
    </p:spTree>
    <p:extLst>
      <p:ext uri="{BB962C8B-B14F-4D97-AF65-F5344CB8AC3E}">
        <p14:creationId xmlns:p14="http://schemas.microsoft.com/office/powerpoint/2010/main" xmlns="" val="36282215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9AC284-484A-4498-8A09-3536A0BB2C4B}"/>
              </a:ext>
            </a:extLst>
          </p:cNvPr>
          <p:cNvSpPr>
            <a:spLocks noGrp="1"/>
          </p:cNvSpPr>
          <p:nvPr>
            <p:ph type="title"/>
          </p:nvPr>
        </p:nvSpPr>
        <p:spPr/>
        <p:txBody>
          <a:bodyPr/>
          <a:lstStyle/>
          <a:p>
            <a:r>
              <a:rPr lang="en-US" dirty="0"/>
              <a:t>Improved Projection</a:t>
            </a:r>
          </a:p>
        </p:txBody>
      </p:sp>
      <p:pic>
        <p:nvPicPr>
          <p:cNvPr id="5" name="Content Placeholder 4" descr="A person posing for the camera&#10;&#10;Description generated with high confidence">
            <a:extLst>
              <a:ext uri="{FF2B5EF4-FFF2-40B4-BE49-F238E27FC236}">
                <a16:creationId xmlns:a16="http://schemas.microsoft.com/office/drawing/2014/main" xmlns="" id="{24B044AB-79D8-4B8C-9ECB-682F4D9DC832}"/>
              </a:ext>
            </a:extLst>
          </p:cNvPr>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12376" r="21240"/>
          <a:stretch/>
        </p:blipFill>
        <p:spPr>
          <a:xfrm>
            <a:off x="6507082" y="1124744"/>
            <a:ext cx="4078358" cy="4608512"/>
          </a:xfrm>
        </p:spPr>
      </p:pic>
      <p:pic>
        <p:nvPicPr>
          <p:cNvPr id="7" name="Picture 6" descr="A picture containing person, wall, clothing, indoor&#10;&#10;Description generated with very high confidence">
            <a:extLst>
              <a:ext uri="{FF2B5EF4-FFF2-40B4-BE49-F238E27FC236}">
                <a16:creationId xmlns:a16="http://schemas.microsoft.com/office/drawing/2014/main" xmlns="" id="{01CFF8E5-E957-48C1-A9C6-A9E4B33CF89D}"/>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30579" t="9931" r="25942" b="24562"/>
          <a:stretch/>
        </p:blipFill>
        <p:spPr>
          <a:xfrm>
            <a:off x="1786598" y="1139515"/>
            <a:ext cx="4078357" cy="4608512"/>
          </a:xfrm>
          <a:prstGeom prst="rect">
            <a:avLst/>
          </a:prstGeom>
        </p:spPr>
      </p:pic>
    </p:spTree>
    <p:extLst>
      <p:ext uri="{BB962C8B-B14F-4D97-AF65-F5344CB8AC3E}">
        <p14:creationId xmlns:p14="http://schemas.microsoft.com/office/powerpoint/2010/main" xmlns="" val="19914297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8D9865-F1F5-4D3B-8D70-5639B4E1F4DB}"/>
              </a:ext>
            </a:extLst>
          </p:cNvPr>
          <p:cNvSpPr>
            <a:spLocks noGrp="1"/>
          </p:cNvSpPr>
          <p:nvPr>
            <p:ph type="title"/>
          </p:nvPr>
        </p:nvSpPr>
        <p:spPr/>
        <p:txBody>
          <a:bodyPr>
            <a:normAutofit/>
          </a:bodyPr>
          <a:lstStyle/>
          <a:p>
            <a:r>
              <a:rPr lang="en-US" dirty="0"/>
              <a:t>TE =&gt; Implant Exchange Planning</a:t>
            </a:r>
          </a:p>
        </p:txBody>
      </p:sp>
      <p:sp>
        <p:nvSpPr>
          <p:cNvPr id="3" name="Content Placeholder 2">
            <a:extLst>
              <a:ext uri="{FF2B5EF4-FFF2-40B4-BE49-F238E27FC236}">
                <a16:creationId xmlns:a16="http://schemas.microsoft.com/office/drawing/2014/main" xmlns="" id="{262A2B0D-6394-4594-B3EC-6F43DCFE486C}"/>
              </a:ext>
            </a:extLst>
          </p:cNvPr>
          <p:cNvSpPr>
            <a:spLocks noGrp="1"/>
          </p:cNvSpPr>
          <p:nvPr>
            <p:ph idx="1"/>
          </p:nvPr>
        </p:nvSpPr>
        <p:spPr/>
        <p:txBody>
          <a:bodyPr/>
          <a:lstStyle/>
          <a:p>
            <a:pPr marL="342900" indent="-342900">
              <a:buFont typeface="Arial" panose="020B0604020202020204" pitchFamily="34" charset="0"/>
              <a:buChar char="•"/>
            </a:pPr>
            <a:r>
              <a:rPr lang="en-US" b="0" dirty="0">
                <a:solidFill>
                  <a:schemeClr val="tx1"/>
                </a:solidFill>
              </a:rPr>
              <a:t>During initial reconstruction: select TE based on breast width</a:t>
            </a:r>
          </a:p>
          <a:p>
            <a:pPr marL="342900" indent="-342900">
              <a:buFont typeface="Arial" panose="020B0604020202020204" pitchFamily="34" charset="0"/>
              <a:buChar char="•"/>
            </a:pPr>
            <a:endParaRPr lang="en-US" sz="800" b="0" dirty="0">
              <a:solidFill>
                <a:schemeClr val="tx1"/>
              </a:solidFill>
            </a:endParaRPr>
          </a:p>
          <a:p>
            <a:pPr marL="342900" indent="-342900">
              <a:buFont typeface="Arial" panose="020B0604020202020204" pitchFamily="34" charset="0"/>
              <a:buChar char="•"/>
            </a:pPr>
            <a:r>
              <a:rPr lang="en-US" b="0" dirty="0">
                <a:solidFill>
                  <a:schemeClr val="tx1"/>
                </a:solidFill>
              </a:rPr>
              <a:t>Instruct the patient to expand to desired volume</a:t>
            </a:r>
          </a:p>
          <a:p>
            <a:pPr marL="342900" indent="-342900">
              <a:buFont typeface="Arial" panose="020B0604020202020204" pitchFamily="34" charset="0"/>
              <a:buChar char="•"/>
            </a:pPr>
            <a:endParaRPr lang="en-US" sz="800" b="0" dirty="0">
              <a:solidFill>
                <a:schemeClr val="tx1"/>
              </a:solidFill>
            </a:endParaRPr>
          </a:p>
          <a:p>
            <a:pPr marL="342900" indent="-342900">
              <a:buFont typeface="Arial" panose="020B0604020202020204" pitchFamily="34" charset="0"/>
              <a:buChar char="•"/>
            </a:pPr>
            <a:r>
              <a:rPr lang="en-US" b="0" dirty="0">
                <a:solidFill>
                  <a:schemeClr val="tx1"/>
                </a:solidFill>
              </a:rPr>
              <a:t>Select implants volume is easy =&gt; predictable based on expansion volume</a:t>
            </a:r>
          </a:p>
          <a:p>
            <a:pPr marL="342900" indent="-342900">
              <a:buFont typeface="Arial" panose="020B0604020202020204" pitchFamily="34" charset="0"/>
              <a:buChar char="•"/>
            </a:pPr>
            <a:endParaRPr lang="en-US" sz="800" b="0" dirty="0">
              <a:solidFill>
                <a:schemeClr val="tx1"/>
              </a:solidFill>
            </a:endParaRPr>
          </a:p>
          <a:p>
            <a:pPr marL="342900" indent="-342900">
              <a:buFont typeface="Arial" panose="020B0604020202020204" pitchFamily="34" charset="0"/>
              <a:buChar char="•"/>
            </a:pPr>
            <a:r>
              <a:rPr lang="en-US" b="0" dirty="0">
                <a:solidFill>
                  <a:schemeClr val="tx1"/>
                </a:solidFill>
              </a:rPr>
              <a:t>Select implant projection based on patient desired breast shape</a:t>
            </a:r>
          </a:p>
        </p:txBody>
      </p:sp>
      <p:pic>
        <p:nvPicPr>
          <p:cNvPr id="4" name="Picture 3">
            <a:extLst>
              <a:ext uri="{FF2B5EF4-FFF2-40B4-BE49-F238E27FC236}">
                <a16:creationId xmlns:a16="http://schemas.microsoft.com/office/drawing/2014/main" xmlns="" id="{FE7EA5E3-6F0A-4F07-ACB6-909127893CD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41863453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A20D8-6652-4222-BD7A-E70612FEF228}"/>
              </a:ext>
            </a:extLst>
          </p:cNvPr>
          <p:cNvSpPr>
            <a:spLocks noGrp="1"/>
          </p:cNvSpPr>
          <p:nvPr>
            <p:ph type="title"/>
          </p:nvPr>
        </p:nvSpPr>
        <p:spPr>
          <a:xfrm>
            <a:off x="838200" y="0"/>
            <a:ext cx="10515600" cy="1325563"/>
          </a:xfrm>
        </p:spPr>
        <p:txBody>
          <a:bodyPr/>
          <a:lstStyle/>
          <a:p>
            <a:r>
              <a:rPr lang="en-US" b="1" dirty="0">
                <a:solidFill>
                  <a:srgbClr val="FFC000"/>
                </a:solidFill>
                <a:effectLst>
                  <a:outerShdw blurRad="38100" dist="38100" dir="2700000" algn="tl">
                    <a:srgbClr val="000000">
                      <a:alpha val="43137"/>
                    </a:srgbClr>
                  </a:outerShdw>
                </a:effectLst>
              </a:rPr>
              <a:t>		</a:t>
            </a:r>
            <a:r>
              <a:rPr lang="en-US" b="1" dirty="0"/>
              <a:t>TE</a:t>
            </a:r>
            <a:r>
              <a:rPr lang="en-US" b="1" dirty="0">
                <a:solidFill>
                  <a:srgbClr val="FFC000"/>
                </a:solidFill>
                <a:effectLst>
                  <a:outerShdw blurRad="38100" dist="38100" dir="2700000" algn="tl">
                    <a:srgbClr val="000000">
                      <a:alpha val="43137"/>
                    </a:srgbClr>
                  </a:outerShdw>
                </a:effectLst>
              </a:rPr>
              <a:t>					</a:t>
            </a:r>
            <a:r>
              <a:rPr lang="en-US" b="1" dirty="0"/>
              <a:t>Silicone Implant</a:t>
            </a:r>
          </a:p>
        </p:txBody>
      </p:sp>
      <p:pic>
        <p:nvPicPr>
          <p:cNvPr id="5" name="Content Placeholder 4">
            <a:extLst>
              <a:ext uri="{FF2B5EF4-FFF2-40B4-BE49-F238E27FC236}">
                <a16:creationId xmlns:a16="http://schemas.microsoft.com/office/drawing/2014/main" xmlns="" id="{3B275C5F-453E-4B07-86E8-DE1365C7DEC9}"/>
              </a:ext>
            </a:extLst>
          </p:cNvPr>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a:stretch/>
        </p:blipFill>
        <p:spPr>
          <a:xfrm>
            <a:off x="0" y="1061512"/>
            <a:ext cx="6003926" cy="5167312"/>
          </a:xfrm>
        </p:spPr>
      </p:pic>
      <p:pic>
        <p:nvPicPr>
          <p:cNvPr id="7" name="Picture 6">
            <a:extLst>
              <a:ext uri="{FF2B5EF4-FFF2-40B4-BE49-F238E27FC236}">
                <a16:creationId xmlns:a16="http://schemas.microsoft.com/office/drawing/2014/main" xmlns="" id="{7A623FD2-C05B-4E40-B0BD-DA5AEDBF8F61}"/>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6013633" y="1061511"/>
            <a:ext cx="6172372" cy="5167313"/>
          </a:xfrm>
          <a:prstGeom prst="rect">
            <a:avLst/>
          </a:prstGeom>
        </p:spPr>
      </p:pic>
    </p:spTree>
    <p:extLst>
      <p:ext uri="{BB962C8B-B14F-4D97-AF65-F5344CB8AC3E}">
        <p14:creationId xmlns:p14="http://schemas.microsoft.com/office/powerpoint/2010/main" xmlns="" val="30443874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C442CB-21A9-4057-B317-343F855E0E97}"/>
              </a:ext>
            </a:extLst>
          </p:cNvPr>
          <p:cNvSpPr>
            <a:spLocks noGrp="1"/>
          </p:cNvSpPr>
          <p:nvPr>
            <p:ph type="title"/>
          </p:nvPr>
        </p:nvSpPr>
        <p:spPr/>
        <p:txBody>
          <a:bodyPr/>
          <a:lstStyle/>
          <a:p>
            <a:r>
              <a:rPr lang="en-US" dirty="0"/>
              <a:t>My Experience</a:t>
            </a:r>
          </a:p>
        </p:txBody>
      </p:sp>
      <p:sp>
        <p:nvSpPr>
          <p:cNvPr id="3" name="Content Placeholder 2">
            <a:extLst>
              <a:ext uri="{FF2B5EF4-FFF2-40B4-BE49-F238E27FC236}">
                <a16:creationId xmlns:a16="http://schemas.microsoft.com/office/drawing/2014/main" xmlns="" id="{3E3AD42B-DCC9-4F69-8A02-E5019DF11AC8}"/>
              </a:ext>
            </a:extLst>
          </p:cNvPr>
          <p:cNvSpPr>
            <a:spLocks noGrp="1"/>
          </p:cNvSpPr>
          <p:nvPr>
            <p:ph idx="1"/>
          </p:nvPr>
        </p:nvSpPr>
        <p:spPr/>
        <p:txBody>
          <a:bodyPr/>
          <a:lstStyle/>
          <a:p>
            <a:pPr marL="0" indent="0"/>
            <a:r>
              <a:rPr lang="en-US" sz="2400" b="0" dirty="0">
                <a:solidFill>
                  <a:schemeClr val="tx1"/>
                </a:solidFill>
              </a:rPr>
              <a:t>August to December 2017:</a:t>
            </a:r>
          </a:p>
          <a:p>
            <a:pPr marL="342900" indent="-342900">
              <a:buFont typeface="Arial" panose="020B0604020202020204" pitchFamily="34" charset="0"/>
              <a:buChar char="•"/>
            </a:pPr>
            <a:r>
              <a:rPr lang="en-US" b="0" dirty="0">
                <a:solidFill>
                  <a:schemeClr val="tx1"/>
                </a:solidFill>
              </a:rPr>
              <a:t>35 Pts, 25 Bilateral, 10 Unilateral: Total of 60 Breast Reconstructions</a:t>
            </a:r>
          </a:p>
          <a:p>
            <a:pPr marL="342900" indent="-342900">
              <a:buFont typeface="Arial" panose="020B0604020202020204" pitchFamily="34" charset="0"/>
              <a:buChar char="•"/>
            </a:pPr>
            <a:endParaRPr lang="en-US" sz="800" b="0" dirty="0">
              <a:solidFill>
                <a:schemeClr val="tx1"/>
              </a:solidFill>
            </a:endParaRPr>
          </a:p>
          <a:p>
            <a:pPr marL="342900" indent="-342900">
              <a:buFont typeface="Arial" panose="020B0604020202020204" pitchFamily="34" charset="0"/>
              <a:buChar char="•"/>
            </a:pPr>
            <a:r>
              <a:rPr lang="en-US" b="0" dirty="0">
                <a:solidFill>
                  <a:schemeClr val="tx1"/>
                </a:solidFill>
              </a:rPr>
              <a:t>Average Age 50.8 ± 12.4 Years, BMI 26.2 ± 5.3.</a:t>
            </a:r>
          </a:p>
          <a:p>
            <a:pPr marL="342900" indent="-342900">
              <a:buFont typeface="Arial" panose="020B0604020202020204" pitchFamily="34" charset="0"/>
              <a:buChar char="•"/>
            </a:pPr>
            <a:endParaRPr lang="en-US" sz="800" b="0" dirty="0">
              <a:solidFill>
                <a:schemeClr val="tx1"/>
              </a:solidFill>
            </a:endParaRPr>
          </a:p>
          <a:p>
            <a:pPr marL="342900" indent="-342900">
              <a:buFont typeface="Arial" panose="020B0604020202020204" pitchFamily="34" charset="0"/>
              <a:buChar char="•"/>
            </a:pPr>
            <a:r>
              <a:rPr lang="en-US" b="0" dirty="0">
                <a:solidFill>
                  <a:schemeClr val="tx1"/>
                </a:solidFill>
              </a:rPr>
              <a:t>Indications:</a:t>
            </a:r>
          </a:p>
          <a:p>
            <a:pPr lvl="2"/>
            <a:r>
              <a:rPr lang="en-US" sz="2000" dirty="0">
                <a:solidFill>
                  <a:schemeClr val="tx1"/>
                </a:solidFill>
              </a:rPr>
              <a:t>83% Immediate Breast Reconstruction After Breast Cancer</a:t>
            </a:r>
          </a:p>
          <a:p>
            <a:pPr lvl="2"/>
            <a:r>
              <a:rPr lang="en-US" sz="2000" dirty="0">
                <a:solidFill>
                  <a:schemeClr val="tx1"/>
                </a:solidFill>
              </a:rPr>
              <a:t>12% Immediate Breast Reconstruction After Prophylactic Mastectomy</a:t>
            </a:r>
          </a:p>
          <a:p>
            <a:pPr lvl="2"/>
            <a:r>
              <a:rPr lang="en-US" sz="2000" dirty="0">
                <a:solidFill>
                  <a:schemeClr val="tx1"/>
                </a:solidFill>
              </a:rPr>
              <a:t>3%  Delayed Breast Reconstruction</a:t>
            </a:r>
          </a:p>
        </p:txBody>
      </p:sp>
      <p:pic>
        <p:nvPicPr>
          <p:cNvPr id="4" name="Picture 3">
            <a:extLst>
              <a:ext uri="{FF2B5EF4-FFF2-40B4-BE49-F238E27FC236}">
                <a16:creationId xmlns:a16="http://schemas.microsoft.com/office/drawing/2014/main" xmlns="" id="{72EB563B-CAE9-4C19-90A9-30B80DD476C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12052702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7FDBD8-8ACA-4928-84FB-F2953312C57A}"/>
              </a:ext>
            </a:extLst>
          </p:cNvPr>
          <p:cNvSpPr>
            <a:spLocks noGrp="1"/>
          </p:cNvSpPr>
          <p:nvPr>
            <p:ph type="title"/>
          </p:nvPr>
        </p:nvSpPr>
        <p:spPr/>
        <p:txBody>
          <a:bodyPr/>
          <a:lstStyle/>
          <a:p>
            <a:r>
              <a:rPr lang="en-US" dirty="0"/>
              <a:t>My Experience - Complications</a:t>
            </a:r>
          </a:p>
        </p:txBody>
      </p:sp>
      <p:sp>
        <p:nvSpPr>
          <p:cNvPr id="3" name="Content Placeholder 2">
            <a:extLst>
              <a:ext uri="{FF2B5EF4-FFF2-40B4-BE49-F238E27FC236}">
                <a16:creationId xmlns:a16="http://schemas.microsoft.com/office/drawing/2014/main" xmlns="" id="{7CBB7464-3DF9-41C0-BCAA-60030E7763DD}"/>
              </a:ext>
            </a:extLst>
          </p:cNvPr>
          <p:cNvSpPr>
            <a:spLocks noGrp="1"/>
          </p:cNvSpPr>
          <p:nvPr>
            <p:ph idx="1"/>
          </p:nvPr>
        </p:nvSpPr>
        <p:spPr/>
        <p:txBody>
          <a:bodyPr/>
          <a:lstStyle/>
          <a:p>
            <a:pPr marL="342900" indent="-342900">
              <a:buFont typeface="Arial" panose="020B0604020202020204" pitchFamily="34" charset="0"/>
              <a:buChar char="•"/>
            </a:pPr>
            <a:r>
              <a:rPr lang="en-US" b="0" dirty="0">
                <a:solidFill>
                  <a:schemeClr val="tx1"/>
                </a:solidFill>
              </a:rPr>
              <a:t>Mastectomy flap necrosis – 20% (7/35)</a:t>
            </a:r>
          </a:p>
          <a:p>
            <a:pPr lvl="2"/>
            <a:r>
              <a:rPr lang="en-US" sz="2000" dirty="0">
                <a:solidFill>
                  <a:schemeClr val="tx1"/>
                </a:solidFill>
              </a:rPr>
              <a:t>Including 2 subjects who had previous radiation to the chest wall</a:t>
            </a:r>
          </a:p>
          <a:p>
            <a:pPr lvl="2"/>
            <a:r>
              <a:rPr lang="en-US" sz="2000" dirty="0">
                <a:solidFill>
                  <a:schemeClr val="tx1"/>
                </a:solidFill>
              </a:rPr>
              <a:t>5 of which resumed expansions after debridement and completed reconstruction</a:t>
            </a:r>
          </a:p>
          <a:p>
            <a:pPr lvl="2"/>
            <a:r>
              <a:rPr lang="en-US" sz="2000" dirty="0">
                <a:solidFill>
                  <a:schemeClr val="tx1"/>
                </a:solidFill>
              </a:rPr>
              <a:t>2 required the tissue expander removal (2/35 or 5.7%)</a:t>
            </a:r>
          </a:p>
          <a:p>
            <a:pPr lvl="2"/>
            <a:endParaRPr lang="en-US" sz="800" dirty="0">
              <a:solidFill>
                <a:schemeClr val="tx1"/>
              </a:solidFill>
            </a:endParaRPr>
          </a:p>
          <a:p>
            <a:pPr marL="342900" indent="-342900">
              <a:buFont typeface="Arial" panose="020B0604020202020204" pitchFamily="34" charset="0"/>
              <a:buChar char="•"/>
            </a:pPr>
            <a:r>
              <a:rPr lang="en-US" b="0" dirty="0">
                <a:solidFill>
                  <a:schemeClr val="tx1"/>
                </a:solidFill>
              </a:rPr>
              <a:t>Large Volume Seroma 8.5% (3/35)</a:t>
            </a:r>
          </a:p>
          <a:p>
            <a:pPr lvl="2"/>
            <a:r>
              <a:rPr lang="en-US" sz="2000" dirty="0">
                <a:solidFill>
                  <a:schemeClr val="tx1"/>
                </a:solidFill>
              </a:rPr>
              <a:t>All 3 healed well, no drainage required</a:t>
            </a:r>
          </a:p>
          <a:p>
            <a:pPr lvl="2"/>
            <a:endParaRPr lang="en-US" sz="800" dirty="0">
              <a:solidFill>
                <a:schemeClr val="tx1"/>
              </a:solidFill>
            </a:endParaRPr>
          </a:p>
          <a:p>
            <a:pPr marL="342900" indent="-342900">
              <a:buFont typeface="Arial" panose="020B0604020202020204" pitchFamily="34" charset="0"/>
              <a:buChar char="•"/>
            </a:pPr>
            <a:r>
              <a:rPr lang="en-US" b="0" dirty="0">
                <a:solidFill>
                  <a:schemeClr val="tx1"/>
                </a:solidFill>
              </a:rPr>
              <a:t>No infections</a:t>
            </a:r>
          </a:p>
        </p:txBody>
      </p:sp>
      <p:sp>
        <p:nvSpPr>
          <p:cNvPr id="4" name="TextBox 3">
            <a:extLst>
              <a:ext uri="{FF2B5EF4-FFF2-40B4-BE49-F238E27FC236}">
                <a16:creationId xmlns:a16="http://schemas.microsoft.com/office/drawing/2014/main" xmlns="" id="{D36B1AD0-9BDF-4046-9EE5-0CE5075372EA}"/>
              </a:ext>
            </a:extLst>
          </p:cNvPr>
          <p:cNvSpPr txBox="1"/>
          <p:nvPr/>
        </p:nvSpPr>
        <p:spPr>
          <a:xfrm>
            <a:off x="838200" y="5536351"/>
            <a:ext cx="10670117" cy="492443"/>
          </a:xfrm>
          <a:prstGeom prst="rect">
            <a:avLst/>
          </a:prstGeom>
          <a:noFill/>
        </p:spPr>
        <p:txBody>
          <a:bodyPr wrap="square" rtlCol="0">
            <a:spAutoFit/>
          </a:bodyPr>
          <a:lstStyle/>
          <a:p>
            <a:r>
              <a:rPr lang="en-US" sz="1400" dirty="0" err="1"/>
              <a:t>Prepectoral</a:t>
            </a:r>
            <a:r>
              <a:rPr lang="en-US" sz="1400" dirty="0"/>
              <a:t> Breast Reconstruction: A Safe Alternative to </a:t>
            </a:r>
            <a:r>
              <a:rPr lang="en-US" sz="1400" dirty="0" err="1"/>
              <a:t>Submuscular</a:t>
            </a:r>
            <a:r>
              <a:rPr lang="en-US" sz="1400" dirty="0"/>
              <a:t> Prosthetic Reconstruction following Nipple-Sparing Mastectomy</a:t>
            </a:r>
            <a:br>
              <a:rPr lang="en-US" sz="1400" dirty="0"/>
            </a:br>
            <a:r>
              <a:rPr lang="en-US" sz="1100" i="1" dirty="0"/>
              <a:t>PRS: </a:t>
            </a:r>
            <a:r>
              <a:rPr lang="en-US" sz="1100" i="1" dirty="0" err="1"/>
              <a:t>Sbitany</a:t>
            </a:r>
            <a:r>
              <a:rPr lang="en-US" sz="1100" i="1" dirty="0"/>
              <a:t> et al 2017</a:t>
            </a:r>
            <a:endParaRPr lang="en-US" sz="1400" dirty="0"/>
          </a:p>
        </p:txBody>
      </p:sp>
    </p:spTree>
    <p:extLst>
      <p:ext uri="{BB962C8B-B14F-4D97-AF65-F5344CB8AC3E}">
        <p14:creationId xmlns:p14="http://schemas.microsoft.com/office/powerpoint/2010/main" xmlns="" val="41836094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CB316E-C1ED-464C-8B3A-D1F3CB9AF9E8}"/>
              </a:ext>
            </a:extLst>
          </p:cNvPr>
          <p:cNvSpPr>
            <a:spLocks noGrp="1"/>
          </p:cNvSpPr>
          <p:nvPr>
            <p:ph type="title"/>
          </p:nvPr>
        </p:nvSpPr>
        <p:spPr/>
        <p:txBody>
          <a:bodyPr>
            <a:normAutofit/>
          </a:bodyPr>
          <a:lstStyle/>
          <a:p>
            <a:r>
              <a:rPr lang="en-US" dirty="0"/>
              <a:t>My Practice </a:t>
            </a:r>
            <a:r>
              <a:rPr lang="en-US" b="1" dirty="0">
                <a:solidFill>
                  <a:srgbClr val="FFC000"/>
                </a:solidFill>
                <a:effectLst>
                  <a:outerShdw blurRad="38100" dist="38100" dir="2700000" algn="tl">
                    <a:srgbClr val="000000">
                      <a:alpha val="43137"/>
                    </a:srgbClr>
                  </a:outerShdw>
                </a:effectLst>
              </a:rPr>
              <a:t>	</a:t>
            </a:r>
          </a:p>
        </p:txBody>
      </p:sp>
      <p:sp>
        <p:nvSpPr>
          <p:cNvPr id="6" name="Text Placeholder 5">
            <a:extLst>
              <a:ext uri="{FF2B5EF4-FFF2-40B4-BE49-F238E27FC236}">
                <a16:creationId xmlns:a16="http://schemas.microsoft.com/office/drawing/2014/main" xmlns="" id="{A4B92F59-C35C-4A21-BBF6-98ECDCFE451A}"/>
              </a:ext>
            </a:extLst>
          </p:cNvPr>
          <p:cNvSpPr>
            <a:spLocks noGrp="1"/>
          </p:cNvSpPr>
          <p:nvPr>
            <p:ph type="body" idx="1"/>
          </p:nvPr>
        </p:nvSpPr>
        <p:spPr>
          <a:xfrm>
            <a:off x="839788" y="864683"/>
            <a:ext cx="5157787" cy="823912"/>
          </a:xfrm>
        </p:spPr>
        <p:txBody>
          <a:bodyPr/>
          <a:lstStyle/>
          <a:p>
            <a:r>
              <a:rPr lang="en-US" sz="3200" b="0" dirty="0">
                <a:solidFill>
                  <a:schemeClr val="tx1"/>
                </a:solidFill>
                <a:effectLst>
                  <a:outerShdw blurRad="38100" dist="38100" dir="2700000" algn="tl">
                    <a:srgbClr val="000000">
                      <a:alpha val="43137"/>
                    </a:srgbClr>
                  </a:outerShdw>
                </a:effectLst>
                <a:latin typeface="Calibri Light" panose="020F0302020204030204"/>
                <a:ea typeface="+mj-ea"/>
                <a:cs typeface="+mj-cs"/>
              </a:rPr>
              <a:t>Before AeroForm</a:t>
            </a:r>
          </a:p>
        </p:txBody>
      </p:sp>
      <p:sp>
        <p:nvSpPr>
          <p:cNvPr id="3" name="Content Placeholder 2">
            <a:extLst>
              <a:ext uri="{FF2B5EF4-FFF2-40B4-BE49-F238E27FC236}">
                <a16:creationId xmlns:a16="http://schemas.microsoft.com/office/drawing/2014/main" xmlns="" id="{81DD98B7-22F4-440B-8F4F-5CA1D93A263B}"/>
              </a:ext>
            </a:extLst>
          </p:cNvPr>
          <p:cNvSpPr>
            <a:spLocks noGrp="1"/>
          </p:cNvSpPr>
          <p:nvPr>
            <p:ph sz="half" idx="2"/>
          </p:nvPr>
        </p:nvSpPr>
        <p:spPr>
          <a:xfrm>
            <a:off x="839788" y="1688595"/>
            <a:ext cx="5157787" cy="4304722"/>
          </a:xfrm>
        </p:spPr>
        <p:txBody>
          <a:bodyPr>
            <a:normAutofit/>
          </a:bodyPr>
          <a:lstStyle/>
          <a:p>
            <a:pPr marL="0" indent="0">
              <a:buNone/>
            </a:pPr>
            <a:r>
              <a:rPr lang="en-US" sz="2600" b="0" dirty="0"/>
              <a:t>Clinic:</a:t>
            </a:r>
          </a:p>
          <a:p>
            <a:pPr lvl="2"/>
            <a:r>
              <a:rPr lang="en-US" sz="2400" dirty="0"/>
              <a:t>15 to 20 pts per day</a:t>
            </a:r>
          </a:p>
          <a:p>
            <a:pPr lvl="2"/>
            <a:r>
              <a:rPr lang="en-US" sz="2400" dirty="0"/>
              <a:t>8 to 10 hours of clinic</a:t>
            </a:r>
          </a:p>
          <a:p>
            <a:pPr lvl="2"/>
            <a:r>
              <a:rPr lang="en-US" sz="2400" dirty="0"/>
              <a:t>6 to 7 expansions per day</a:t>
            </a:r>
          </a:p>
          <a:p>
            <a:pPr lvl="1"/>
            <a:endParaRPr lang="en-US" sz="2800" dirty="0"/>
          </a:p>
          <a:p>
            <a:pPr marL="179384" lvl="1" indent="0">
              <a:buNone/>
            </a:pPr>
            <a:endParaRPr lang="en-US" sz="2000" dirty="0"/>
          </a:p>
          <a:p>
            <a:pPr>
              <a:spcBef>
                <a:spcPts val="0"/>
              </a:spcBef>
            </a:pPr>
            <a:r>
              <a:rPr lang="en-US" sz="2600" b="0" dirty="0"/>
              <a:t>OR</a:t>
            </a:r>
          </a:p>
          <a:p>
            <a:pPr lvl="2"/>
            <a:r>
              <a:rPr lang="en-US" sz="2400" dirty="0"/>
              <a:t>45 min to 1 h per breast reconstruction</a:t>
            </a:r>
          </a:p>
        </p:txBody>
      </p:sp>
      <p:sp>
        <p:nvSpPr>
          <p:cNvPr id="9" name="Text Placeholder 8">
            <a:extLst>
              <a:ext uri="{FF2B5EF4-FFF2-40B4-BE49-F238E27FC236}">
                <a16:creationId xmlns:a16="http://schemas.microsoft.com/office/drawing/2014/main" xmlns="" id="{8EF6A7EA-45D7-43E9-837A-9B3F6996B30E}"/>
              </a:ext>
            </a:extLst>
          </p:cNvPr>
          <p:cNvSpPr>
            <a:spLocks noGrp="1"/>
          </p:cNvSpPr>
          <p:nvPr>
            <p:ph type="body" sz="quarter" idx="3"/>
          </p:nvPr>
        </p:nvSpPr>
        <p:spPr>
          <a:xfrm>
            <a:off x="6172200" y="864683"/>
            <a:ext cx="5183188" cy="823912"/>
          </a:xfrm>
        </p:spPr>
        <p:txBody>
          <a:bodyPr/>
          <a:lstStyle/>
          <a:p>
            <a:r>
              <a:rPr lang="en-US" sz="3200" b="0" dirty="0">
                <a:solidFill>
                  <a:schemeClr val="tx1"/>
                </a:solidFill>
                <a:effectLst>
                  <a:outerShdw blurRad="38100" dist="38100" dir="2700000" algn="tl">
                    <a:srgbClr val="000000">
                      <a:alpha val="43137"/>
                    </a:srgbClr>
                  </a:outerShdw>
                </a:effectLst>
                <a:latin typeface="Calibri Light" panose="020F0302020204030204"/>
                <a:ea typeface="+mj-ea"/>
                <a:cs typeface="+mj-cs"/>
              </a:rPr>
              <a:t>After AeroForm</a:t>
            </a:r>
          </a:p>
        </p:txBody>
      </p:sp>
      <p:sp>
        <p:nvSpPr>
          <p:cNvPr id="10" name="Content Placeholder 9">
            <a:extLst>
              <a:ext uri="{FF2B5EF4-FFF2-40B4-BE49-F238E27FC236}">
                <a16:creationId xmlns:a16="http://schemas.microsoft.com/office/drawing/2014/main" xmlns="" id="{7CA84EDF-D017-49FE-93BC-63A88CB74A14}"/>
              </a:ext>
            </a:extLst>
          </p:cNvPr>
          <p:cNvSpPr>
            <a:spLocks noGrp="1"/>
          </p:cNvSpPr>
          <p:nvPr>
            <p:ph sz="quarter" idx="4"/>
          </p:nvPr>
        </p:nvSpPr>
        <p:spPr>
          <a:xfrm>
            <a:off x="6172200" y="1688595"/>
            <a:ext cx="5183188" cy="4304722"/>
          </a:xfrm>
        </p:spPr>
        <p:txBody>
          <a:bodyPr>
            <a:normAutofit/>
          </a:bodyPr>
          <a:lstStyle/>
          <a:p>
            <a:pPr marL="0" lvl="0" indent="0">
              <a:lnSpc>
                <a:spcPct val="100000"/>
              </a:lnSpc>
              <a:spcBef>
                <a:spcPts val="0"/>
              </a:spcBef>
              <a:buNone/>
            </a:pPr>
            <a:r>
              <a:rPr lang="en-US" sz="2600" b="0" dirty="0"/>
              <a:t>Clinic:</a:t>
            </a:r>
          </a:p>
          <a:p>
            <a:pPr lvl="2">
              <a:spcBef>
                <a:spcPts val="0"/>
              </a:spcBef>
            </a:pPr>
            <a:r>
              <a:rPr lang="en-US" sz="2400" dirty="0"/>
              <a:t>22 to 30 pts per day</a:t>
            </a:r>
          </a:p>
          <a:p>
            <a:pPr lvl="2">
              <a:spcBef>
                <a:spcPts val="0"/>
              </a:spcBef>
            </a:pPr>
            <a:r>
              <a:rPr lang="en-US" sz="2400" dirty="0"/>
              <a:t>6 to 7 hours of clinic</a:t>
            </a:r>
          </a:p>
          <a:p>
            <a:pPr lvl="2">
              <a:spcBef>
                <a:spcPts val="0"/>
              </a:spcBef>
            </a:pPr>
            <a:r>
              <a:rPr lang="en-US" sz="2400" dirty="0"/>
              <a:t>No more expansions</a:t>
            </a:r>
          </a:p>
          <a:p>
            <a:pPr lvl="2">
              <a:spcBef>
                <a:spcPts val="0"/>
              </a:spcBef>
            </a:pPr>
            <a:r>
              <a:rPr lang="en-US" sz="2400" dirty="0"/>
              <a:t>Now able to add 1 to 3 cases after clinic</a:t>
            </a:r>
          </a:p>
          <a:p>
            <a:pPr marL="457200" lvl="1" indent="0">
              <a:lnSpc>
                <a:spcPct val="100000"/>
              </a:lnSpc>
              <a:spcBef>
                <a:spcPts val="0"/>
              </a:spcBef>
              <a:buNone/>
            </a:pPr>
            <a:endParaRPr lang="en-US" sz="2800" b="1" dirty="0"/>
          </a:p>
          <a:p>
            <a:pPr lvl="0">
              <a:spcBef>
                <a:spcPts val="0"/>
              </a:spcBef>
              <a:buFont typeface="Arial" panose="020B0604020202020204" pitchFamily="34" charset="0"/>
              <a:buNone/>
            </a:pPr>
            <a:r>
              <a:rPr lang="en-US" sz="2600" b="0" dirty="0"/>
              <a:t>OR</a:t>
            </a:r>
          </a:p>
          <a:p>
            <a:pPr lvl="2">
              <a:lnSpc>
                <a:spcPct val="100000"/>
              </a:lnSpc>
              <a:spcBef>
                <a:spcPts val="0"/>
              </a:spcBef>
            </a:pPr>
            <a:r>
              <a:rPr lang="en-US" sz="2400" dirty="0"/>
              <a:t>30 min per breast reconstruction</a:t>
            </a:r>
          </a:p>
          <a:p>
            <a:endParaRPr lang="en-US" dirty="0"/>
          </a:p>
        </p:txBody>
      </p:sp>
      <p:pic>
        <p:nvPicPr>
          <p:cNvPr id="7" name="Picture 6">
            <a:extLst>
              <a:ext uri="{FF2B5EF4-FFF2-40B4-BE49-F238E27FC236}">
                <a16:creationId xmlns:a16="http://schemas.microsoft.com/office/drawing/2014/main" xmlns="" id="{6D738F2B-8EDB-49C3-B7A7-0D3A3179B70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39628351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7A7910-BB3A-4F7A-B68A-2521E1FC27D9}"/>
              </a:ext>
            </a:extLst>
          </p:cNvPr>
          <p:cNvSpPr>
            <a:spLocks noGrp="1"/>
          </p:cNvSpPr>
          <p:nvPr>
            <p:ph type="title"/>
          </p:nvPr>
        </p:nvSpPr>
        <p:spPr>
          <a:xfrm>
            <a:off x="851262" y="0"/>
            <a:ext cx="10515600" cy="1325563"/>
          </a:xfrm>
        </p:spPr>
        <p:txBody>
          <a:bodyPr/>
          <a:lstStyle/>
          <a:p>
            <a:r>
              <a:rPr lang="en-US" b="1" dirty="0">
                <a:solidFill>
                  <a:srgbClr val="FFC000"/>
                </a:solidFill>
                <a:effectLst>
                  <a:outerShdw blurRad="38100" dist="38100" dir="2700000" algn="tl">
                    <a:srgbClr val="000000">
                      <a:alpha val="43137"/>
                    </a:srgbClr>
                  </a:outerShdw>
                </a:effectLst>
              </a:rPr>
              <a:t>		</a:t>
            </a:r>
            <a:r>
              <a:rPr lang="en-US" b="1" dirty="0"/>
              <a:t>Preop	</a:t>
            </a:r>
            <a:r>
              <a:rPr lang="en-US" b="1" dirty="0">
                <a:solidFill>
                  <a:srgbClr val="FFC000"/>
                </a:solidFill>
                <a:effectLst>
                  <a:outerShdw blurRad="38100" dist="38100" dir="2700000" algn="tl">
                    <a:srgbClr val="000000">
                      <a:alpha val="43137"/>
                    </a:srgbClr>
                  </a:outerShdw>
                </a:effectLst>
              </a:rPr>
              <a:t>				  </a:t>
            </a:r>
            <a:r>
              <a:rPr lang="en-US" b="1" dirty="0"/>
              <a:t>Postop</a:t>
            </a:r>
          </a:p>
        </p:txBody>
      </p:sp>
      <p:pic>
        <p:nvPicPr>
          <p:cNvPr id="5" name="Content Placeholder 4">
            <a:extLst>
              <a:ext uri="{FF2B5EF4-FFF2-40B4-BE49-F238E27FC236}">
                <a16:creationId xmlns:a16="http://schemas.microsoft.com/office/drawing/2014/main" xmlns="" id="{165B692E-7C74-457D-A1F7-95D6ED19BA70}"/>
              </a:ext>
            </a:extLst>
          </p:cNvPr>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a:stretch/>
        </p:blipFill>
        <p:spPr>
          <a:xfrm>
            <a:off x="489225" y="951870"/>
            <a:ext cx="5147734" cy="4735661"/>
          </a:xfrm>
        </p:spPr>
      </p:pic>
      <p:pic>
        <p:nvPicPr>
          <p:cNvPr id="7" name="Picture 6">
            <a:extLst>
              <a:ext uri="{FF2B5EF4-FFF2-40B4-BE49-F238E27FC236}">
                <a16:creationId xmlns:a16="http://schemas.microsoft.com/office/drawing/2014/main" xmlns="" id="{8F41955E-81DF-4C18-B5E6-A00B3EC81C5F}"/>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6555043" y="951870"/>
            <a:ext cx="5147733" cy="4740260"/>
          </a:xfrm>
          <a:prstGeom prst="rect">
            <a:avLst/>
          </a:prstGeom>
        </p:spPr>
      </p:pic>
    </p:spTree>
    <p:extLst>
      <p:ext uri="{BB962C8B-B14F-4D97-AF65-F5344CB8AC3E}">
        <p14:creationId xmlns:p14="http://schemas.microsoft.com/office/powerpoint/2010/main" xmlns="" val="23776926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AC86D9-910F-456B-BE16-B7DE4A4E3F3C}"/>
              </a:ext>
            </a:extLst>
          </p:cNvPr>
          <p:cNvSpPr>
            <a:spLocks noGrp="1"/>
          </p:cNvSpPr>
          <p:nvPr>
            <p:ph type="title"/>
          </p:nvPr>
        </p:nvSpPr>
        <p:spPr/>
        <p:txBody>
          <a:bodyPr>
            <a:noAutofit/>
          </a:bodyPr>
          <a:lstStyle/>
          <a:p>
            <a:r>
              <a:rPr lang="en-US" sz="2800" dirty="0"/>
              <a:t>Breast Reconstruction After Needle-Free, CO</a:t>
            </a:r>
            <a:r>
              <a:rPr lang="en-US" sz="2800" baseline="-25000" dirty="0"/>
              <a:t>2</a:t>
            </a:r>
            <a:r>
              <a:rPr lang="en-US" sz="2800" dirty="0"/>
              <a:t> Tissue Expansion</a:t>
            </a:r>
          </a:p>
        </p:txBody>
      </p:sp>
      <p:pic>
        <p:nvPicPr>
          <p:cNvPr id="5" name="Content Placeholder 4">
            <a:extLst>
              <a:ext uri="{FF2B5EF4-FFF2-40B4-BE49-F238E27FC236}">
                <a16:creationId xmlns:a16="http://schemas.microsoft.com/office/drawing/2014/main" xmlns="" id="{6C4A1027-5D8B-45D2-AA7E-A0F793F62407}"/>
              </a:ext>
            </a:extLst>
          </p:cNvPr>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tretch/>
        </p:blipFill>
        <p:spPr>
          <a:xfrm>
            <a:off x="3676708" y="1447381"/>
            <a:ext cx="4463935" cy="4250575"/>
          </a:xfrm>
        </p:spPr>
      </p:pic>
      <p:pic>
        <p:nvPicPr>
          <p:cNvPr id="4" name="Picture 3">
            <a:extLst>
              <a:ext uri="{FF2B5EF4-FFF2-40B4-BE49-F238E27FC236}">
                <a16:creationId xmlns:a16="http://schemas.microsoft.com/office/drawing/2014/main" xmlns="" id="{6E058CB6-B1AD-4422-9601-B514D71430D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48824488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9A0C9A-5312-47DD-9484-EAB6C7996F49}"/>
              </a:ext>
            </a:extLst>
          </p:cNvPr>
          <p:cNvSpPr>
            <a:spLocks noGrp="1"/>
          </p:cNvSpPr>
          <p:nvPr>
            <p:ph type="title"/>
          </p:nvPr>
        </p:nvSpPr>
        <p:spPr/>
        <p:txBody>
          <a:bodyPr/>
          <a:lstStyle/>
          <a:p>
            <a:r>
              <a:rPr lang="en-US" b="1" dirty="0"/>
              <a:t>History of Breast Reconstruction</a:t>
            </a:r>
          </a:p>
        </p:txBody>
      </p:sp>
      <p:sp>
        <p:nvSpPr>
          <p:cNvPr id="3" name="Content Placeholder 2">
            <a:extLst>
              <a:ext uri="{FF2B5EF4-FFF2-40B4-BE49-F238E27FC236}">
                <a16:creationId xmlns:a16="http://schemas.microsoft.com/office/drawing/2014/main" xmlns="" id="{D505B9DE-9AB6-4699-BB2E-080E5DDBCBC7}"/>
              </a:ext>
            </a:extLst>
          </p:cNvPr>
          <p:cNvSpPr>
            <a:spLocks noGrp="1"/>
          </p:cNvSpPr>
          <p:nvPr>
            <p:ph idx="1"/>
          </p:nvPr>
        </p:nvSpPr>
        <p:spPr/>
        <p:txBody>
          <a:bodyPr/>
          <a:lstStyle/>
          <a:p>
            <a:r>
              <a:rPr lang="en-US" dirty="0"/>
              <a:t>Cronin And Gerow Introduced The Silicone Gel Implant In 1963</a:t>
            </a:r>
          </a:p>
          <a:p>
            <a:r>
              <a:rPr lang="en-US" dirty="0"/>
              <a:t>1971 Snyderman And Guthrie Reported First Immediate Reconstruction Under The Remaining Mastectomy Skin</a:t>
            </a:r>
          </a:p>
          <a:p>
            <a:r>
              <a:rPr lang="en-US" dirty="0"/>
              <a:t>1982 Radovan Publish Initial Results With Tissue Expansion</a:t>
            </a:r>
          </a:p>
          <a:p>
            <a:r>
              <a:rPr lang="en-US" dirty="0"/>
              <a:t>Clouth And Collegues Reported A Liner Deterioration Of The Cosmetic Results, Where It Was “Acceptable” Initially But Less Desirable As Time Progressed – Asymmetry, Unpredictable Aging Of The Implants, High Infection Rates, High Wound Dehiscence and Exposure Rates</a:t>
            </a:r>
          </a:p>
          <a:p>
            <a:endParaRPr lang="en-US" dirty="0"/>
          </a:p>
        </p:txBody>
      </p:sp>
      <p:pic>
        <p:nvPicPr>
          <p:cNvPr id="4" name="Picture 3">
            <a:extLst>
              <a:ext uri="{FF2B5EF4-FFF2-40B4-BE49-F238E27FC236}">
                <a16:creationId xmlns:a16="http://schemas.microsoft.com/office/drawing/2014/main" xmlns="" id="{5782DC1C-6045-4364-B425-7201F6B8421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4265913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D765F3-C7EF-437E-8BFB-9579C4B268BE}"/>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xmlns="" id="{D41C90D2-9957-48F7-85F6-EA9DA42A12C8}"/>
              </a:ext>
            </a:extLst>
          </p:cNvPr>
          <p:cNvSpPr>
            <a:spLocks noGrp="1"/>
          </p:cNvSpPr>
          <p:nvPr>
            <p:ph idx="1"/>
          </p:nvPr>
        </p:nvSpPr>
        <p:spPr/>
        <p:txBody>
          <a:bodyPr>
            <a:normAutofit/>
          </a:bodyPr>
          <a:lstStyle/>
          <a:p>
            <a:r>
              <a:rPr lang="en-US" dirty="0"/>
              <a:t>New Advances In Technique</a:t>
            </a:r>
          </a:p>
          <a:p>
            <a:pPr lvl="1"/>
            <a:r>
              <a:rPr lang="en-US" sz="2800" dirty="0"/>
              <a:t>Improved Aesthetic Result</a:t>
            </a:r>
          </a:p>
          <a:p>
            <a:pPr lvl="1"/>
            <a:r>
              <a:rPr lang="en-US" sz="2800" dirty="0"/>
              <a:t>Reduced Surgical Time</a:t>
            </a:r>
          </a:p>
          <a:p>
            <a:pPr lvl="1"/>
            <a:r>
              <a:rPr lang="en-US" sz="2800" dirty="0"/>
              <a:t>Reduced Patient Discomfort</a:t>
            </a:r>
          </a:p>
          <a:p>
            <a:pPr lvl="1"/>
            <a:endParaRPr lang="en-US" sz="2800" dirty="0"/>
          </a:p>
          <a:p>
            <a:r>
              <a:rPr lang="en-US" dirty="0"/>
              <a:t>New Technology</a:t>
            </a:r>
          </a:p>
          <a:p>
            <a:pPr lvl="1"/>
            <a:r>
              <a:rPr lang="en-US" sz="2800" dirty="0"/>
              <a:t>Improved Patient Comfort</a:t>
            </a:r>
          </a:p>
          <a:p>
            <a:pPr lvl="1"/>
            <a:r>
              <a:rPr lang="en-US" sz="2800" dirty="0"/>
              <a:t>Reduced The Number Of Office Visits</a:t>
            </a:r>
          </a:p>
          <a:p>
            <a:pPr lvl="1"/>
            <a:r>
              <a:rPr lang="en-US" sz="2800" dirty="0"/>
              <a:t>Safer ? - Avoids Repeated Needle Sticks During Expansion</a:t>
            </a:r>
          </a:p>
        </p:txBody>
      </p:sp>
      <p:pic>
        <p:nvPicPr>
          <p:cNvPr id="4" name="Picture 3">
            <a:extLst>
              <a:ext uri="{FF2B5EF4-FFF2-40B4-BE49-F238E27FC236}">
                <a16:creationId xmlns:a16="http://schemas.microsoft.com/office/drawing/2014/main" xmlns="" id="{3BEA7914-747F-4311-B6A3-416241D716C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2721211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183681-D7B5-4ED1-BBF3-446A537E2C20}"/>
              </a:ext>
            </a:extLst>
          </p:cNvPr>
          <p:cNvSpPr>
            <a:spLocks noGrp="1"/>
          </p:cNvSpPr>
          <p:nvPr>
            <p:ph type="title"/>
          </p:nvPr>
        </p:nvSpPr>
        <p:spPr>
          <a:xfrm>
            <a:off x="3889310" y="2501835"/>
            <a:ext cx="3864429" cy="1325563"/>
          </a:xfrm>
        </p:spPr>
        <p:txBody>
          <a:bodyPr>
            <a:normAutofit/>
          </a:bodyPr>
          <a:lstStyle/>
          <a:p>
            <a:r>
              <a:rPr lang="en-US" sz="6600" b="1" dirty="0">
                <a:solidFill>
                  <a:schemeClr val="tx1"/>
                </a:solidFill>
                <a:effectLst>
                  <a:outerShdw blurRad="38100" dist="38100" dir="2700000" algn="tl">
                    <a:srgbClr val="000000">
                      <a:alpha val="43137"/>
                    </a:srgbClr>
                  </a:outerShdw>
                </a:effectLst>
              </a:rPr>
              <a:t>Thank You!</a:t>
            </a:r>
          </a:p>
        </p:txBody>
      </p:sp>
      <p:pic>
        <p:nvPicPr>
          <p:cNvPr id="3" name="Picture 2">
            <a:extLst>
              <a:ext uri="{FF2B5EF4-FFF2-40B4-BE49-F238E27FC236}">
                <a16:creationId xmlns:a16="http://schemas.microsoft.com/office/drawing/2014/main" xmlns="" id="{658CB22C-2679-4AF4-A6FB-0D595864AE5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spTree>
    <p:extLst>
      <p:ext uri="{BB962C8B-B14F-4D97-AF65-F5344CB8AC3E}">
        <p14:creationId xmlns:p14="http://schemas.microsoft.com/office/powerpoint/2010/main" xmlns="" val="26809791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9" name="Picture 7" descr="radMast">
            <a:extLst>
              <a:ext uri="{FF2B5EF4-FFF2-40B4-BE49-F238E27FC236}">
                <a16:creationId xmlns:a16="http://schemas.microsoft.com/office/drawing/2014/main" xmlns="" id="{A7414FB3-653A-4F92-8744-CA1F76E68346}"/>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1" y="0"/>
            <a:ext cx="4468813" cy="335280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pic>
        <p:nvPicPr>
          <p:cNvPr id="28677" name="Picture 5" descr="MRM">
            <a:extLst>
              <a:ext uri="{FF2B5EF4-FFF2-40B4-BE49-F238E27FC236}">
                <a16:creationId xmlns:a16="http://schemas.microsoft.com/office/drawing/2014/main" xmlns="" id="{E8D3CFF1-5BCD-4B6A-91E9-3B029C08F2E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r="49893" b="48938"/>
          <a:stretch>
            <a:fillRect/>
          </a:stretch>
        </p:blipFill>
        <p:spPr bwMode="auto">
          <a:xfrm>
            <a:off x="3319463" y="914400"/>
            <a:ext cx="4468812" cy="3352800"/>
          </a:xfrm>
          <a:prstGeom prst="rect">
            <a:avLst/>
          </a:prstGeom>
          <a:noFill/>
          <a:ln w="5715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pic>
        <p:nvPicPr>
          <p:cNvPr id="28676" name="Picture 4" descr="bct">
            <a:extLst>
              <a:ext uri="{FF2B5EF4-FFF2-40B4-BE49-F238E27FC236}">
                <a16:creationId xmlns:a16="http://schemas.microsoft.com/office/drawing/2014/main" xmlns="" id="{6BA314E2-9DA0-4199-AACB-9CDDCA7BB98A}"/>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r="49962"/>
          <a:stretch>
            <a:fillRect/>
          </a:stretch>
        </p:blipFill>
        <p:spPr bwMode="auto">
          <a:xfrm>
            <a:off x="4808538" y="1524000"/>
            <a:ext cx="4468812" cy="3429000"/>
          </a:xfrm>
          <a:prstGeom prst="rect">
            <a:avLst/>
          </a:prstGeom>
          <a:noFill/>
          <a:ln w="5715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
        <p:nvSpPr>
          <p:cNvPr id="28680" name="Text Box 8">
            <a:extLst>
              <a:ext uri="{FF2B5EF4-FFF2-40B4-BE49-F238E27FC236}">
                <a16:creationId xmlns:a16="http://schemas.microsoft.com/office/drawing/2014/main" xmlns="" id="{E9749061-915B-4554-92FA-07167E822B58}"/>
              </a:ext>
            </a:extLst>
          </p:cNvPr>
          <p:cNvSpPr txBox="1">
            <a:spLocks noChangeArrowheads="1"/>
          </p:cNvSpPr>
          <p:nvPr/>
        </p:nvSpPr>
        <p:spPr bwMode="auto">
          <a:xfrm>
            <a:off x="4335463" y="228600"/>
            <a:ext cx="1663700" cy="584200"/>
          </a:xfrm>
          <a:prstGeom prst="rect">
            <a:avLst/>
          </a:prstGeom>
          <a:noFill/>
          <a:ln w="9525">
            <a:noFill/>
            <a:miter lim="800000"/>
            <a:headEnd/>
            <a:tailEnd/>
          </a:ln>
          <a:effectLst/>
        </p:spPr>
        <p:txBody>
          <a:bodyPr wrap="none">
            <a:spAutoFit/>
          </a:bodyPr>
          <a:lstStyle/>
          <a:p>
            <a:pPr>
              <a:defRPr/>
            </a:pPr>
            <a:r>
              <a:rPr lang="en-US" sz="3200" b="1" dirty="0">
                <a:solidFill>
                  <a:schemeClr val="accent2"/>
                </a:solidFill>
                <a:effectLst>
                  <a:outerShdw blurRad="38100" dist="38100" dir="2700000" algn="tl">
                    <a:srgbClr val="000000"/>
                  </a:outerShdw>
                </a:effectLst>
                <a:latin typeface="Arial" charset="0"/>
              </a:rPr>
              <a:t>Halsted</a:t>
            </a:r>
          </a:p>
        </p:txBody>
      </p:sp>
      <p:sp>
        <p:nvSpPr>
          <p:cNvPr id="28682" name="Text Box 10">
            <a:extLst>
              <a:ext uri="{FF2B5EF4-FFF2-40B4-BE49-F238E27FC236}">
                <a16:creationId xmlns:a16="http://schemas.microsoft.com/office/drawing/2014/main" xmlns="" id="{0D431CF0-9F3A-4FB5-825C-9BD820C8A669}"/>
              </a:ext>
            </a:extLst>
          </p:cNvPr>
          <p:cNvSpPr txBox="1">
            <a:spLocks noChangeArrowheads="1"/>
          </p:cNvSpPr>
          <p:nvPr/>
        </p:nvSpPr>
        <p:spPr bwMode="auto">
          <a:xfrm>
            <a:off x="6248400" y="914400"/>
            <a:ext cx="1473200" cy="579438"/>
          </a:xfrm>
          <a:prstGeom prst="rect">
            <a:avLst/>
          </a:prstGeom>
          <a:noFill/>
          <a:ln w="9525">
            <a:noFill/>
            <a:miter lim="800000"/>
            <a:headEnd/>
            <a:tailEnd/>
          </a:ln>
          <a:effectLst/>
        </p:spPr>
        <p:txBody>
          <a:bodyPr>
            <a:spAutoFit/>
          </a:bodyPr>
          <a:lstStyle/>
          <a:p>
            <a:pPr>
              <a:defRPr/>
            </a:pPr>
            <a:r>
              <a:rPr lang="en-US" sz="3200" b="1" dirty="0">
                <a:solidFill>
                  <a:schemeClr val="accent2"/>
                </a:solidFill>
                <a:effectLst>
                  <a:outerShdw blurRad="38100" dist="38100" dir="2700000" algn="tl">
                    <a:srgbClr val="000000"/>
                  </a:outerShdw>
                </a:effectLst>
                <a:latin typeface="Arial" charset="0"/>
              </a:rPr>
              <a:t>MRM</a:t>
            </a:r>
          </a:p>
        </p:txBody>
      </p:sp>
      <p:sp>
        <p:nvSpPr>
          <p:cNvPr id="28683" name="Text Box 11">
            <a:extLst>
              <a:ext uri="{FF2B5EF4-FFF2-40B4-BE49-F238E27FC236}">
                <a16:creationId xmlns:a16="http://schemas.microsoft.com/office/drawing/2014/main" xmlns="" id="{1C363D7C-B888-4288-BA87-B44F87BFA0B6}"/>
              </a:ext>
            </a:extLst>
          </p:cNvPr>
          <p:cNvSpPr txBox="1">
            <a:spLocks noChangeArrowheads="1"/>
          </p:cNvSpPr>
          <p:nvPr/>
        </p:nvSpPr>
        <p:spPr bwMode="auto">
          <a:xfrm>
            <a:off x="7789864" y="1676400"/>
            <a:ext cx="1050925" cy="584200"/>
          </a:xfrm>
          <a:prstGeom prst="rect">
            <a:avLst/>
          </a:prstGeom>
          <a:noFill/>
          <a:ln w="9525">
            <a:noFill/>
            <a:miter lim="800000"/>
            <a:headEnd/>
            <a:tailEnd/>
          </a:ln>
          <a:effectLst/>
        </p:spPr>
        <p:txBody>
          <a:bodyPr wrap="none">
            <a:spAutoFit/>
          </a:bodyPr>
          <a:lstStyle/>
          <a:p>
            <a:pPr>
              <a:defRPr/>
            </a:pPr>
            <a:r>
              <a:rPr lang="en-US" sz="3200" b="1" dirty="0">
                <a:solidFill>
                  <a:schemeClr val="accent2"/>
                </a:solidFill>
                <a:effectLst>
                  <a:outerShdw blurRad="38100" dist="38100" dir="2700000" algn="tl">
                    <a:srgbClr val="000000"/>
                  </a:outerShdw>
                </a:effectLst>
                <a:latin typeface="Arial" charset="0"/>
              </a:rPr>
              <a:t>BCS</a:t>
            </a:r>
          </a:p>
        </p:txBody>
      </p:sp>
      <p:sp>
        <p:nvSpPr>
          <p:cNvPr id="28681" name="Text Box 9">
            <a:extLst>
              <a:ext uri="{FF2B5EF4-FFF2-40B4-BE49-F238E27FC236}">
                <a16:creationId xmlns:a16="http://schemas.microsoft.com/office/drawing/2014/main" xmlns="" id="{7EF89C89-9A47-4273-8EBD-785CD72B8247}"/>
              </a:ext>
            </a:extLst>
          </p:cNvPr>
          <p:cNvSpPr txBox="1">
            <a:spLocks noChangeArrowheads="1"/>
          </p:cNvSpPr>
          <p:nvPr/>
        </p:nvSpPr>
        <p:spPr bwMode="auto">
          <a:xfrm>
            <a:off x="6705601" y="3657601"/>
            <a:ext cx="3725863" cy="1077913"/>
          </a:xfrm>
          <a:prstGeom prst="rect">
            <a:avLst/>
          </a:prstGeom>
          <a:noFill/>
          <a:ln w="9525">
            <a:noFill/>
            <a:miter lim="800000"/>
            <a:headEnd/>
            <a:tailEnd/>
          </a:ln>
          <a:effectLst/>
        </p:spPr>
        <p:txBody>
          <a:bodyPr>
            <a:spAutoFit/>
          </a:bodyPr>
          <a:lstStyle/>
          <a:p>
            <a:pPr>
              <a:defRPr/>
            </a:pPr>
            <a:r>
              <a:rPr lang="en-US" sz="3200" b="1" dirty="0">
                <a:solidFill>
                  <a:schemeClr val="accent2"/>
                </a:solidFill>
                <a:effectLst>
                  <a:outerShdw blurRad="38100" dist="38100" dir="2700000" algn="tl">
                    <a:srgbClr val="000000"/>
                  </a:outerShdw>
                </a:effectLst>
                <a:latin typeface="Arial" charset="0"/>
              </a:rPr>
              <a:t>Partial Skin Sparing</a:t>
            </a:r>
          </a:p>
        </p:txBody>
      </p:sp>
      <p:pic>
        <p:nvPicPr>
          <p:cNvPr id="10" name="Picture 9">
            <a:extLst>
              <a:ext uri="{FF2B5EF4-FFF2-40B4-BE49-F238E27FC236}">
                <a16:creationId xmlns:a16="http://schemas.microsoft.com/office/drawing/2014/main" xmlns="" id="{28AA5B6D-A69B-4E54-B08D-C78B263E37B3}"/>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502900" y="5179219"/>
            <a:ext cx="1667668" cy="1667668"/>
          </a:xfrm>
          <a:prstGeom prst="rect">
            <a:avLst/>
          </a:prstGeom>
        </p:spPr>
      </p:pic>
      <p:pic>
        <p:nvPicPr>
          <p:cNvPr id="28678" name="Picture 6" descr="SSM">
            <a:extLst>
              <a:ext uri="{FF2B5EF4-FFF2-40B4-BE49-F238E27FC236}">
                <a16:creationId xmlns:a16="http://schemas.microsoft.com/office/drawing/2014/main" xmlns="" id="{AF59B879-464E-45B1-A445-AFC463FAA943}"/>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199188" y="3429000"/>
            <a:ext cx="4468812" cy="3429000"/>
          </a:xfrm>
          <a:prstGeom prst="rect">
            <a:avLst/>
          </a:prstGeom>
          <a:noFill/>
          <a:ln w="5715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37741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28679"/>
                                        </p:tgtEl>
                                        <p:attrNameLst>
                                          <p:attrName>style.visibility</p:attrName>
                                        </p:attrNameLst>
                                      </p:cBhvr>
                                      <p:to>
                                        <p:strVal val="visible"/>
                                      </p:to>
                                    </p:set>
                                    <p:anim calcmode="lin" valueType="num">
                                      <p:cBhvr>
                                        <p:cTn id="7" dur="1000" fill="hold"/>
                                        <p:tgtEl>
                                          <p:spTgt spid="28679"/>
                                        </p:tgtEl>
                                        <p:attrNameLst>
                                          <p:attrName>ppt_w</p:attrName>
                                        </p:attrNameLst>
                                      </p:cBhvr>
                                      <p:tavLst>
                                        <p:tav tm="0">
                                          <p:val>
                                            <p:strVal val="#ppt_w*0.70"/>
                                          </p:val>
                                        </p:tav>
                                        <p:tav tm="100000">
                                          <p:val>
                                            <p:strVal val="#ppt_w"/>
                                          </p:val>
                                        </p:tav>
                                      </p:tavLst>
                                    </p:anim>
                                    <p:anim calcmode="lin" valueType="num">
                                      <p:cBhvr>
                                        <p:cTn id="8" dur="1000" fill="hold"/>
                                        <p:tgtEl>
                                          <p:spTgt spid="28679"/>
                                        </p:tgtEl>
                                        <p:attrNameLst>
                                          <p:attrName>ppt_h</p:attrName>
                                        </p:attrNameLst>
                                      </p:cBhvr>
                                      <p:tavLst>
                                        <p:tav tm="0">
                                          <p:val>
                                            <p:strVal val="#ppt_h"/>
                                          </p:val>
                                        </p:tav>
                                        <p:tav tm="100000">
                                          <p:val>
                                            <p:strVal val="#ppt_h"/>
                                          </p:val>
                                        </p:tav>
                                      </p:tavLst>
                                    </p:anim>
                                    <p:animEffect transition="in" filter="fade">
                                      <p:cBhvr>
                                        <p:cTn id="9" dur="1000"/>
                                        <p:tgtEl>
                                          <p:spTgt spid="28679"/>
                                        </p:tgtEl>
                                      </p:cBhvr>
                                    </p:animEffec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2868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nodeType="clickEffect">
                                  <p:stCondLst>
                                    <p:cond delay="0"/>
                                  </p:stCondLst>
                                  <p:childTnLst>
                                    <p:set>
                                      <p:cBhvr>
                                        <p:cTn id="16" dur="1" fill="hold">
                                          <p:stCondLst>
                                            <p:cond delay="0"/>
                                          </p:stCondLst>
                                        </p:cTn>
                                        <p:tgtEl>
                                          <p:spTgt spid="28677"/>
                                        </p:tgtEl>
                                        <p:attrNameLst>
                                          <p:attrName>style.visibility</p:attrName>
                                        </p:attrNameLst>
                                      </p:cBhvr>
                                      <p:to>
                                        <p:strVal val="visible"/>
                                      </p:to>
                                    </p:set>
                                    <p:anim calcmode="lin" valueType="num">
                                      <p:cBhvr>
                                        <p:cTn id="17" dur="1000" fill="hold"/>
                                        <p:tgtEl>
                                          <p:spTgt spid="28677"/>
                                        </p:tgtEl>
                                        <p:attrNameLst>
                                          <p:attrName>ppt_w</p:attrName>
                                        </p:attrNameLst>
                                      </p:cBhvr>
                                      <p:tavLst>
                                        <p:tav tm="0">
                                          <p:val>
                                            <p:strVal val="#ppt_w*0.70"/>
                                          </p:val>
                                        </p:tav>
                                        <p:tav tm="100000">
                                          <p:val>
                                            <p:strVal val="#ppt_w"/>
                                          </p:val>
                                        </p:tav>
                                      </p:tavLst>
                                    </p:anim>
                                    <p:anim calcmode="lin" valueType="num">
                                      <p:cBhvr>
                                        <p:cTn id="18" dur="1000" fill="hold"/>
                                        <p:tgtEl>
                                          <p:spTgt spid="28677"/>
                                        </p:tgtEl>
                                        <p:attrNameLst>
                                          <p:attrName>ppt_h</p:attrName>
                                        </p:attrNameLst>
                                      </p:cBhvr>
                                      <p:tavLst>
                                        <p:tav tm="0">
                                          <p:val>
                                            <p:strVal val="#ppt_h"/>
                                          </p:val>
                                        </p:tav>
                                        <p:tav tm="100000">
                                          <p:val>
                                            <p:strVal val="#ppt_h"/>
                                          </p:val>
                                        </p:tav>
                                      </p:tavLst>
                                    </p:anim>
                                    <p:animEffect transition="in" filter="fade">
                                      <p:cBhvr>
                                        <p:cTn id="19" dur="1000"/>
                                        <p:tgtEl>
                                          <p:spTgt spid="28677"/>
                                        </p:tgtEl>
                                      </p:cBhvr>
                                    </p:animEffect>
                                  </p:childTnLst>
                                </p:cTn>
                              </p:par>
                            </p:childTnLst>
                          </p:cTn>
                        </p:par>
                        <p:par>
                          <p:cTn id="20" fill="hold" nodeType="afterGroup">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2868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55" presetClass="entr" presetSubtype="0" fill="hold" nodeType="clickEffect">
                                  <p:stCondLst>
                                    <p:cond delay="0"/>
                                  </p:stCondLst>
                                  <p:childTnLst>
                                    <p:set>
                                      <p:cBhvr>
                                        <p:cTn id="26" dur="1" fill="hold">
                                          <p:stCondLst>
                                            <p:cond delay="0"/>
                                          </p:stCondLst>
                                        </p:cTn>
                                        <p:tgtEl>
                                          <p:spTgt spid="28676"/>
                                        </p:tgtEl>
                                        <p:attrNameLst>
                                          <p:attrName>style.visibility</p:attrName>
                                        </p:attrNameLst>
                                      </p:cBhvr>
                                      <p:to>
                                        <p:strVal val="visible"/>
                                      </p:to>
                                    </p:set>
                                    <p:anim calcmode="lin" valueType="num">
                                      <p:cBhvr>
                                        <p:cTn id="27" dur="1000" fill="hold"/>
                                        <p:tgtEl>
                                          <p:spTgt spid="28676"/>
                                        </p:tgtEl>
                                        <p:attrNameLst>
                                          <p:attrName>ppt_w</p:attrName>
                                        </p:attrNameLst>
                                      </p:cBhvr>
                                      <p:tavLst>
                                        <p:tav tm="0">
                                          <p:val>
                                            <p:strVal val="#ppt_w*0.70"/>
                                          </p:val>
                                        </p:tav>
                                        <p:tav tm="100000">
                                          <p:val>
                                            <p:strVal val="#ppt_w"/>
                                          </p:val>
                                        </p:tav>
                                      </p:tavLst>
                                    </p:anim>
                                    <p:anim calcmode="lin" valueType="num">
                                      <p:cBhvr>
                                        <p:cTn id="28" dur="1000" fill="hold"/>
                                        <p:tgtEl>
                                          <p:spTgt spid="28676"/>
                                        </p:tgtEl>
                                        <p:attrNameLst>
                                          <p:attrName>ppt_h</p:attrName>
                                        </p:attrNameLst>
                                      </p:cBhvr>
                                      <p:tavLst>
                                        <p:tav tm="0">
                                          <p:val>
                                            <p:strVal val="#ppt_h"/>
                                          </p:val>
                                        </p:tav>
                                        <p:tav tm="100000">
                                          <p:val>
                                            <p:strVal val="#ppt_h"/>
                                          </p:val>
                                        </p:tav>
                                      </p:tavLst>
                                    </p:anim>
                                    <p:animEffect transition="in" filter="fade">
                                      <p:cBhvr>
                                        <p:cTn id="29" dur="1000"/>
                                        <p:tgtEl>
                                          <p:spTgt spid="28676"/>
                                        </p:tgtEl>
                                      </p:cBhvr>
                                    </p:animEffect>
                                  </p:childTnLst>
                                </p:cTn>
                              </p:par>
                            </p:childTnLst>
                          </p:cTn>
                        </p:par>
                        <p:par>
                          <p:cTn id="30" fill="hold" nodeType="afterGroup">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2868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5" presetClass="entr" presetSubtype="0" fill="hold" nodeType="clickEffect">
                                  <p:stCondLst>
                                    <p:cond delay="0"/>
                                  </p:stCondLst>
                                  <p:childTnLst>
                                    <p:set>
                                      <p:cBhvr>
                                        <p:cTn id="36" dur="1" fill="hold">
                                          <p:stCondLst>
                                            <p:cond delay="0"/>
                                          </p:stCondLst>
                                        </p:cTn>
                                        <p:tgtEl>
                                          <p:spTgt spid="28678"/>
                                        </p:tgtEl>
                                        <p:attrNameLst>
                                          <p:attrName>style.visibility</p:attrName>
                                        </p:attrNameLst>
                                      </p:cBhvr>
                                      <p:to>
                                        <p:strVal val="visible"/>
                                      </p:to>
                                    </p:set>
                                    <p:anim calcmode="lin" valueType="num">
                                      <p:cBhvr>
                                        <p:cTn id="37" dur="1000" fill="hold"/>
                                        <p:tgtEl>
                                          <p:spTgt spid="28678"/>
                                        </p:tgtEl>
                                        <p:attrNameLst>
                                          <p:attrName>ppt_w</p:attrName>
                                        </p:attrNameLst>
                                      </p:cBhvr>
                                      <p:tavLst>
                                        <p:tav tm="0">
                                          <p:val>
                                            <p:strVal val="#ppt_w*0.70"/>
                                          </p:val>
                                        </p:tav>
                                        <p:tav tm="100000">
                                          <p:val>
                                            <p:strVal val="#ppt_w"/>
                                          </p:val>
                                        </p:tav>
                                      </p:tavLst>
                                    </p:anim>
                                    <p:anim calcmode="lin" valueType="num">
                                      <p:cBhvr>
                                        <p:cTn id="38" dur="1000" fill="hold"/>
                                        <p:tgtEl>
                                          <p:spTgt spid="28678"/>
                                        </p:tgtEl>
                                        <p:attrNameLst>
                                          <p:attrName>ppt_h</p:attrName>
                                        </p:attrNameLst>
                                      </p:cBhvr>
                                      <p:tavLst>
                                        <p:tav tm="0">
                                          <p:val>
                                            <p:strVal val="#ppt_h"/>
                                          </p:val>
                                        </p:tav>
                                        <p:tav tm="100000">
                                          <p:val>
                                            <p:strVal val="#ppt_h"/>
                                          </p:val>
                                        </p:tav>
                                      </p:tavLst>
                                    </p:anim>
                                    <p:animEffect transition="in" filter="fade">
                                      <p:cBhvr>
                                        <p:cTn id="39" dur="1000"/>
                                        <p:tgtEl>
                                          <p:spTgt spid="28678"/>
                                        </p:tgtEl>
                                      </p:cBhvr>
                                    </p:animEffect>
                                  </p:childTnLst>
                                </p:cTn>
                              </p:par>
                            </p:childTnLst>
                          </p:cTn>
                        </p:par>
                        <p:par>
                          <p:cTn id="40" fill="hold" nodeType="afterGroup">
                            <p:stCondLst>
                              <p:cond delay="1000"/>
                            </p:stCondLst>
                            <p:childTnLst>
                              <p:par>
                                <p:cTn id="41" presetID="1" presetClass="entr" presetSubtype="0" fill="hold" grpId="0" nodeType="afterEffect">
                                  <p:stCondLst>
                                    <p:cond delay="0"/>
                                  </p:stCondLst>
                                  <p:childTnLst>
                                    <p:set>
                                      <p:cBhvr>
                                        <p:cTn id="42" dur="1" fill="hold">
                                          <p:stCondLst>
                                            <p:cond delay="0"/>
                                          </p:stCondLst>
                                        </p:cTn>
                                        <p:tgtEl>
                                          <p:spTgt spid="286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p:bldP spid="28682" grpId="0"/>
      <p:bldP spid="28683" grpId="0"/>
      <p:bldP spid="2868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5FEA75-021F-4B52-9CA6-B37B97F7ACE8}"/>
              </a:ext>
            </a:extLst>
          </p:cNvPr>
          <p:cNvSpPr>
            <a:spLocks noGrp="1"/>
          </p:cNvSpPr>
          <p:nvPr>
            <p:ph type="title"/>
          </p:nvPr>
        </p:nvSpPr>
        <p:spPr/>
        <p:txBody>
          <a:bodyPr/>
          <a:lstStyle/>
          <a:p>
            <a:r>
              <a:rPr lang="en-US" b="1" dirty="0"/>
              <a:t>Epidemiology</a:t>
            </a:r>
          </a:p>
        </p:txBody>
      </p:sp>
      <p:sp>
        <p:nvSpPr>
          <p:cNvPr id="3" name="Content Placeholder 2">
            <a:extLst>
              <a:ext uri="{FF2B5EF4-FFF2-40B4-BE49-F238E27FC236}">
                <a16:creationId xmlns:a16="http://schemas.microsoft.com/office/drawing/2014/main" xmlns="" id="{3E6EB779-4BD2-4F53-B296-AF6A9A45DC7C}"/>
              </a:ext>
            </a:extLst>
          </p:cNvPr>
          <p:cNvSpPr>
            <a:spLocks noGrp="1"/>
          </p:cNvSpPr>
          <p:nvPr>
            <p:ph idx="1"/>
          </p:nvPr>
        </p:nvSpPr>
        <p:spPr>
          <a:xfrm>
            <a:off x="293615" y="1825625"/>
            <a:ext cx="11585196" cy="4784900"/>
          </a:xfrm>
        </p:spPr>
        <p:txBody>
          <a:bodyPr>
            <a:normAutofit fontScale="92500" lnSpcReduction="20000"/>
          </a:bodyPr>
          <a:lstStyle/>
          <a:p>
            <a:r>
              <a:rPr lang="en-US" sz="2000" dirty="0"/>
              <a:t>American Society of Plastic Surgeons  (ASPS) 2016 statistics</a:t>
            </a:r>
          </a:p>
          <a:p>
            <a:pPr lvl="1"/>
            <a:r>
              <a:rPr lang="en-US" sz="1800" dirty="0"/>
              <a:t>total number of reconstructive procedures – stable at million annually</a:t>
            </a:r>
          </a:p>
          <a:p>
            <a:pPr lvl="1"/>
            <a:r>
              <a:rPr lang="en-US" sz="1800" dirty="0"/>
              <a:t>the vast majority of these procedures include tumor removal such as office-based skin cancer excision</a:t>
            </a:r>
          </a:p>
          <a:p>
            <a:pPr lvl="1"/>
            <a:r>
              <a:rPr lang="en-US" sz="1800" dirty="0"/>
              <a:t>Breast reconstruction accounted for 109,256 procedures in 2016 or 1.9% of all reconstructive procedures</a:t>
            </a:r>
          </a:p>
          <a:p>
            <a:r>
              <a:rPr lang="en-US" sz="2000" dirty="0"/>
              <a:t>American Cancer Society estimates 252,710 new cases of invasive breast cancer in the United States in 2017</a:t>
            </a:r>
          </a:p>
          <a:p>
            <a:r>
              <a:rPr lang="en-US" sz="2000" dirty="0"/>
              <a:t>Steady annual growth in breast reconstruction over the years</a:t>
            </a:r>
          </a:p>
          <a:p>
            <a:pPr lvl="1"/>
            <a:r>
              <a:rPr lang="en-US" sz="1800" dirty="0"/>
              <a:t>39% increase in volume since 2000</a:t>
            </a:r>
          </a:p>
          <a:p>
            <a:pPr lvl="1"/>
            <a:r>
              <a:rPr lang="en-US" sz="1800" dirty="0"/>
              <a:t>3% increase since 2015</a:t>
            </a:r>
          </a:p>
          <a:p>
            <a:pPr lvl="1"/>
            <a:r>
              <a:rPr lang="en-US" sz="1800" dirty="0"/>
              <a:t>Today there are more than 3.1 million breast cancer survivors in the United States</a:t>
            </a:r>
          </a:p>
          <a:p>
            <a:r>
              <a:rPr lang="en-US" sz="2000" dirty="0"/>
              <a:t>Less than half of all women who require mastectomy are currently offered breast reconstruction surgery</a:t>
            </a:r>
          </a:p>
          <a:p>
            <a:r>
              <a:rPr lang="en-US" sz="2000" dirty="0"/>
              <a:t>Fewer than 20% elect to undergo immediate reconstruction</a:t>
            </a:r>
          </a:p>
          <a:p>
            <a:r>
              <a:rPr lang="en-US" sz="2000" dirty="0"/>
              <a:t>23% of women understand the wide range of breast reconstruction options available</a:t>
            </a:r>
          </a:p>
          <a:p>
            <a:r>
              <a:rPr lang="en-US" sz="2000" dirty="0"/>
              <a:t>The Breast Cancer Patient Education Act (BCPEA) was signed by President Obama in December 2015 and implemented in October 2016 to inform breast cancer patients about the availability and coverage of breast reconstruction and prostheses</a:t>
            </a:r>
          </a:p>
          <a:p>
            <a:r>
              <a:rPr lang="en-US" sz="2000" dirty="0"/>
              <a:t>There is still wide geographic variability associated with plastic surgeon density</a:t>
            </a:r>
          </a:p>
        </p:txBody>
      </p:sp>
      <p:pic>
        <p:nvPicPr>
          <p:cNvPr id="5" name="Picture 4" descr="A person holding a tennis racket&#10;&#10;Description generated with high confidence">
            <a:extLst>
              <a:ext uri="{FF2B5EF4-FFF2-40B4-BE49-F238E27FC236}">
                <a16:creationId xmlns:a16="http://schemas.microsoft.com/office/drawing/2014/main" xmlns="" id="{236BBE32-14ED-4E48-8608-5CE851164BF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60432" y="1"/>
            <a:ext cx="4447213" cy="2327374"/>
          </a:xfrm>
          <a:prstGeom prst="rect">
            <a:avLst/>
          </a:prstGeom>
        </p:spPr>
      </p:pic>
    </p:spTree>
    <p:extLst>
      <p:ext uri="{BB962C8B-B14F-4D97-AF65-F5344CB8AC3E}">
        <p14:creationId xmlns:p14="http://schemas.microsoft.com/office/powerpoint/2010/main" xmlns="" val="7978685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4BB123-DFA4-4AD0-9E28-797031B67E69}"/>
              </a:ext>
            </a:extLst>
          </p:cNvPr>
          <p:cNvSpPr>
            <a:spLocks noGrp="1"/>
          </p:cNvSpPr>
          <p:nvPr>
            <p:ph type="title"/>
          </p:nvPr>
        </p:nvSpPr>
        <p:spPr/>
        <p:txBody>
          <a:bodyPr/>
          <a:lstStyle/>
          <a:p>
            <a:r>
              <a:rPr lang="en-US" b="1" dirty="0"/>
              <a:t>Implant-Based Reconstruction</a:t>
            </a:r>
          </a:p>
        </p:txBody>
      </p:sp>
      <p:sp>
        <p:nvSpPr>
          <p:cNvPr id="3" name="Content Placeholder 2">
            <a:extLst>
              <a:ext uri="{FF2B5EF4-FFF2-40B4-BE49-F238E27FC236}">
                <a16:creationId xmlns:a16="http://schemas.microsoft.com/office/drawing/2014/main" xmlns="" id="{3ABE384C-4236-42DD-BFF4-0C9A6617CA30}"/>
              </a:ext>
            </a:extLst>
          </p:cNvPr>
          <p:cNvSpPr>
            <a:spLocks noGrp="1"/>
          </p:cNvSpPr>
          <p:nvPr>
            <p:ph idx="1"/>
          </p:nvPr>
        </p:nvSpPr>
        <p:spPr/>
        <p:txBody>
          <a:bodyPr/>
          <a:lstStyle/>
          <a:p>
            <a:r>
              <a:rPr lang="en-US" dirty="0"/>
              <a:t>Implant Based Reconstruction Is The Most Used Technique In The EUA</a:t>
            </a:r>
          </a:p>
          <a:p>
            <a:r>
              <a:rPr lang="en-US" dirty="0"/>
              <a:t>Over 85000 Cases In 2015</a:t>
            </a:r>
          </a:p>
          <a:p>
            <a:r>
              <a:rPr lang="en-US" dirty="0"/>
              <a:t>Submuscular (Pectoralis + Serratus M) Or Partially Submuscular Are Most Commonly Used</a:t>
            </a:r>
          </a:p>
        </p:txBody>
      </p:sp>
      <p:sp>
        <p:nvSpPr>
          <p:cNvPr id="4" name="TextBox 3">
            <a:extLst>
              <a:ext uri="{FF2B5EF4-FFF2-40B4-BE49-F238E27FC236}">
                <a16:creationId xmlns:a16="http://schemas.microsoft.com/office/drawing/2014/main" xmlns="" id="{4ED52D46-14D7-455C-BBE8-D45839EEE3CF}"/>
              </a:ext>
            </a:extLst>
          </p:cNvPr>
          <p:cNvSpPr txBox="1"/>
          <p:nvPr/>
        </p:nvSpPr>
        <p:spPr>
          <a:xfrm>
            <a:off x="587072" y="5348020"/>
            <a:ext cx="11231761" cy="1477328"/>
          </a:xfrm>
          <a:prstGeom prst="rect">
            <a:avLst/>
          </a:prstGeom>
          <a:noFill/>
        </p:spPr>
        <p:txBody>
          <a:bodyPr wrap="square" rtlCol="0">
            <a:spAutoFit/>
          </a:bodyPr>
          <a:lstStyle/>
          <a:p>
            <a:r>
              <a:rPr lang="en-US" dirty="0"/>
              <a:t>American Society Of Plastic Surgery. 2015 Plastic Surgery Procedural Statistics. Available at: </a:t>
            </a:r>
            <a:r>
              <a:rPr lang="en-US" dirty="0">
                <a:hlinkClick r:id="rId2"/>
              </a:rPr>
              <a:t>https://www.plasticsurgery.org/news/plastic-surgery-statistics</a:t>
            </a:r>
            <a:endParaRPr lang="en-US" dirty="0"/>
          </a:p>
          <a:p>
            <a:r>
              <a:rPr lang="en-US" dirty="0"/>
              <a:t>Sbitany H, Sandeen SN, Amalfi AN, Davenport MS, Langstein HN. Acellular dermis-assisted prosthetic breast reconstruction versus complete submuscular coverage: A head-to-head comparison of outcomes. Plast Reconstr Surg. 2009;124:1735-1740</a:t>
            </a:r>
          </a:p>
        </p:txBody>
      </p:sp>
    </p:spTree>
    <p:extLst>
      <p:ext uri="{BB962C8B-B14F-4D97-AF65-F5344CB8AC3E}">
        <p14:creationId xmlns:p14="http://schemas.microsoft.com/office/powerpoint/2010/main" xmlns="" val="26916641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2265</Words>
  <Application>Microsoft Office PowerPoint</Application>
  <PresentationFormat>Custom</PresentationFormat>
  <Paragraphs>438</Paragraphs>
  <Slides>61</Slides>
  <Notes>4</Notes>
  <HiddenSlides>1</HiddenSlides>
  <MMClips>1</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Innovations on breast reconstruction with tissue expanders</vt:lpstr>
      <vt:lpstr>Disclosures</vt:lpstr>
      <vt:lpstr>Dr Cristiano Boneti Introduction</vt:lpstr>
      <vt:lpstr>Innovations On Breast Reconstruction</vt:lpstr>
      <vt:lpstr>History of Breast Reconstruction</vt:lpstr>
      <vt:lpstr>History of Breast Reconstruction</vt:lpstr>
      <vt:lpstr>Slide 7</vt:lpstr>
      <vt:lpstr>Epidemiology</vt:lpstr>
      <vt:lpstr>Implant-Based Reconstruction</vt:lpstr>
      <vt:lpstr>Implant-Based Reconstruction</vt:lpstr>
      <vt:lpstr>Prepectoral Breast Reconstruction</vt:lpstr>
      <vt:lpstr>Total Submuscular Coverage</vt:lpstr>
      <vt:lpstr>Dual-Plane Submuscular Reconstruction</vt:lpstr>
      <vt:lpstr>Prepectoral Reconstruction </vt:lpstr>
      <vt:lpstr>Pre Pectoral Technique</vt:lpstr>
      <vt:lpstr>Prepectoral Breast Reconstruction: A Safe Alternative to Submuscular Prosthetic Reconstruction following Nipple-Sparing Mastecotmy PRS: Sbitany et al 2017</vt:lpstr>
      <vt:lpstr>Advantages:</vt:lpstr>
      <vt:lpstr>Disadvantages:</vt:lpstr>
      <vt:lpstr>Implants after XRT</vt:lpstr>
      <vt:lpstr>Patient selection</vt:lpstr>
      <vt:lpstr>Patient selection</vt:lpstr>
      <vt:lpstr>Patient selection</vt:lpstr>
      <vt:lpstr>Mastectomy Procedure: Most Important Step In Breast Reconstruction</vt:lpstr>
      <vt:lpstr>Slide 24</vt:lpstr>
      <vt:lpstr>ICG And Infrared Cameras</vt:lpstr>
      <vt:lpstr>ICG And Infrared Cameras</vt:lpstr>
      <vt:lpstr>Safety of ICG </vt:lpstr>
      <vt:lpstr>My Recommendations</vt:lpstr>
      <vt:lpstr>My Recommendations</vt:lpstr>
      <vt:lpstr>Intraoperatively</vt:lpstr>
      <vt:lpstr>Intraoperatively</vt:lpstr>
      <vt:lpstr>Nipple Centralization Technique</vt:lpstr>
      <vt:lpstr>Intraoperatively</vt:lpstr>
      <vt:lpstr>Nipple Sparing Mastectomy With Delayed Tissue Expander Reconstruction</vt:lpstr>
      <vt:lpstr>Nipple Sparing Mastectomy With Delayed Tissue Expander Reconstruction</vt:lpstr>
      <vt:lpstr>Prepectoral Reconstruction  Direct To Implant</vt:lpstr>
      <vt:lpstr>Prepectoral Reconstruction  Direct To Implant</vt:lpstr>
      <vt:lpstr>Prepectoral Reconstruction  Direct To Implant</vt:lpstr>
      <vt:lpstr>Prepectoral Reconstruction  Direct To Implant</vt:lpstr>
      <vt:lpstr>A systematic review of complications associated with direct implants vs. tissue expanders following Wise pattern skin-sparing mastectomy. JPRA Corban J et al</vt:lpstr>
      <vt:lpstr>Needle-Free CO2 Tissue Expander</vt:lpstr>
      <vt:lpstr>Slide 42</vt:lpstr>
      <vt:lpstr>Carbon-dioxide-based Tissue Expander</vt:lpstr>
      <vt:lpstr>How AeroForm Works</vt:lpstr>
      <vt:lpstr>Clinical Data Summary</vt:lpstr>
      <vt:lpstr>       Patient Benefits</vt:lpstr>
      <vt:lpstr>Saline Filled Tissue Expanders</vt:lpstr>
      <vt:lpstr>Saline Expander Limitations:</vt:lpstr>
      <vt:lpstr>Saline Expander Limitations</vt:lpstr>
      <vt:lpstr>Needle-Free CO2 Tissue Expander</vt:lpstr>
      <vt:lpstr>Improved Projection </vt:lpstr>
      <vt:lpstr>Improved Projection</vt:lpstr>
      <vt:lpstr>TE =&gt; Implant Exchange Planning</vt:lpstr>
      <vt:lpstr>  TE     Silicone Implant</vt:lpstr>
      <vt:lpstr>My Experience</vt:lpstr>
      <vt:lpstr>My Experience - Complications</vt:lpstr>
      <vt:lpstr>My Practice  </vt:lpstr>
      <vt:lpstr>  Preop       Postop</vt:lpstr>
      <vt:lpstr>Breast Reconstruction After Needle-Free, CO2 Tissue Expansion</vt:lpstr>
      <vt:lpstr>Conclusions</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Innovations on breast reconstruction with tissue expanders</dc:title>
  <dc:creator>Cristiano Boneti</dc:creator>
  <cp:lastModifiedBy>Lucas Boneti</cp:lastModifiedBy>
  <cp:revision>8</cp:revision>
  <dcterms:created xsi:type="dcterms:W3CDTF">2018-11-02T15:29:51Z</dcterms:created>
  <dcterms:modified xsi:type="dcterms:W3CDTF">2018-11-08T10:32:53Z</dcterms:modified>
</cp:coreProperties>
</file>